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9" r:id="rId6"/>
    <p:sldId id="258" r:id="rId7"/>
    <p:sldId id="262" r:id="rId8"/>
    <p:sldId id="263" r:id="rId9"/>
    <p:sldId id="264" r:id="rId10"/>
    <p:sldId id="265" r:id="rId11"/>
  </p:sldIdLst>
  <p:sldSz cx="10693400" cy="756126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000"/>
    <a:srgbClr val="FDB813"/>
    <a:srgbClr val="C9D556"/>
    <a:srgbClr val="438011"/>
    <a:srgbClr val="004B93"/>
    <a:srgbClr val="6CA2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70" autoAdjust="0"/>
  </p:normalViewPr>
  <p:slideViewPr>
    <p:cSldViewPr>
      <p:cViewPr varScale="1">
        <p:scale>
          <a:sx n="68" d="100"/>
          <a:sy n="68" d="100"/>
        </p:scale>
        <p:origin x="-246" y="-114"/>
      </p:cViewPr>
      <p:guideLst>
        <p:guide orient="horz" pos="881"/>
        <p:guide orient="horz" pos="1565"/>
        <p:guide pos="828"/>
        <p:guide pos="6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RegionHalland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69988" y="1858963"/>
            <a:ext cx="83883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3888" y="5208588"/>
            <a:ext cx="7747000" cy="1033462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3888" y="6321425"/>
            <a:ext cx="7747000" cy="611188"/>
          </a:xfrm>
        </p:spPr>
        <p:txBody>
          <a:bodyPr/>
          <a:lstStyle>
            <a:lvl1pPr marL="0" indent="0" algn="r">
              <a:defRPr sz="24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94188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14450" y="2509838"/>
            <a:ext cx="8569325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101389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14450" y="2484487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58108" y="2484438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6850" y="1398588"/>
            <a:ext cx="74342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6850" y="2509838"/>
            <a:ext cx="742156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8196" name="Bildobjekt 8" descr="RegionHalland_rgb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513" y="327025"/>
            <a:ext cx="2193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Bildobjekt 1"/>
          <p:cNvPicPr>
            <a:picLocks noChangeAspect="1"/>
          </p:cNvPicPr>
          <p:nvPr/>
        </p:nvPicPr>
        <p:blipFill>
          <a:blip r:embed="rId7"/>
          <a:srcRect t="3752"/>
          <a:stretch>
            <a:fillRect/>
          </a:stretch>
        </p:blipFill>
        <p:spPr bwMode="auto">
          <a:xfrm>
            <a:off x="-3175" y="7092950"/>
            <a:ext cx="106997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</p:sldLayoutIdLst>
  <p:txStyles>
    <p:titleStyle>
      <a:lvl1pPr algn="l" defTabSz="1042988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defTabSz="1042988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defTabSz="1042988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defTabSz="1042988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303338" indent="-260350" algn="l" defTabSz="1042988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825625" indent="-260350" algn="l" defTabSz="1042988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2346325" indent="-260350" algn="l" defTabSz="1042988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2150" y="3779838"/>
            <a:ext cx="7747000" cy="1873250"/>
          </a:xfrm>
        </p:spPr>
        <p:txBody>
          <a:bodyPr/>
          <a:lstStyle/>
          <a:p>
            <a:pPr algn="ctr"/>
            <a:r>
              <a:rPr lang="sv-SE" smtClean="0">
                <a:solidFill>
                  <a:schemeClr val="tx1"/>
                </a:solidFill>
              </a:rPr>
              <a:t/>
            </a:r>
            <a:br>
              <a:rPr lang="sv-SE" smtClean="0">
                <a:solidFill>
                  <a:schemeClr val="tx1"/>
                </a:solidFill>
              </a:rPr>
            </a:br>
            <a:r>
              <a:rPr lang="sv-SE" smtClean="0">
                <a:solidFill>
                  <a:schemeClr val="tx1"/>
                </a:solidFill>
              </a:rPr>
              <a:t>Akut Stroke  </a:t>
            </a:r>
            <a:br>
              <a:rPr lang="sv-SE" smtClean="0">
                <a:solidFill>
                  <a:schemeClr val="tx1"/>
                </a:solidFill>
              </a:rPr>
            </a:br>
            <a:r>
              <a:rPr lang="sv-SE" smtClean="0">
                <a:solidFill>
                  <a:schemeClr val="tx1"/>
                </a:solidFill>
              </a:rPr>
              <a:t>Ett samarbete mellan Ambulanssjukvård och Strokeenhet</a:t>
            </a:r>
            <a:r>
              <a:rPr lang="sv-SE" b="0" smtClean="0">
                <a:solidFill>
                  <a:schemeClr val="tx1"/>
                </a:solidFill>
              </a:rPr>
              <a:t/>
            </a:r>
            <a:br>
              <a:rPr lang="sv-SE" b="0" smtClean="0">
                <a:solidFill>
                  <a:schemeClr val="tx1"/>
                </a:solidFill>
              </a:rPr>
            </a:br>
            <a:endParaRPr lang="sv-SE" b="0" smtClean="0">
              <a:solidFill>
                <a:schemeClr val="tx1"/>
              </a:solidFill>
            </a:endParaRPr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93888" y="6300788"/>
            <a:ext cx="7747000" cy="631825"/>
          </a:xfrm>
        </p:spPr>
        <p:txBody>
          <a:bodyPr/>
          <a:lstStyle/>
          <a:p>
            <a:r>
              <a:rPr lang="sv-SE" smtClean="0"/>
              <a:t>Glenn Larsson, ASH</a:t>
            </a:r>
          </a:p>
          <a:p>
            <a:r>
              <a:rPr lang="sv-SE" smtClean="0"/>
              <a:t>Berit Pettersson, HSH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941387"/>
          </a:xfrm>
        </p:spPr>
        <p:txBody>
          <a:bodyPr/>
          <a:lstStyle/>
          <a:p>
            <a:r>
              <a:rPr lang="sv-SE" smtClean="0"/>
              <a:t>Fråga</a:t>
            </a:r>
          </a:p>
        </p:txBody>
      </p:sp>
      <p:sp>
        <p:nvSpPr>
          <p:cNvPr id="16386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sv-SE" smtClean="0"/>
              <a:t>Vilka erfarenheter finns det nationellt med direktinläggning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v-SE" smtClean="0"/>
              <a:t>		</a:t>
            </a:r>
            <a:endParaRPr lang="sv-SE" sz="8000" smtClean="0"/>
          </a:p>
        </p:txBody>
      </p:sp>
      <p:pic>
        <p:nvPicPr>
          <p:cNvPr id="16387" name="Picture 2" descr="\\lthalland\profile$\RedirProf\gln117\Desktop\imagesCAQFLC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3" y="3276600"/>
            <a:ext cx="2663825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3" name="Object 29"/>
          <p:cNvGraphicFramePr>
            <a:graphicFrameLocks noChangeAspect="1"/>
          </p:cNvGraphicFramePr>
          <p:nvPr/>
        </p:nvGraphicFramePr>
        <p:xfrm>
          <a:off x="2970213" y="2771775"/>
          <a:ext cx="4324350" cy="2989263"/>
        </p:xfrm>
        <a:graphic>
          <a:graphicData uri="http://schemas.openxmlformats.org/presentationml/2006/ole">
            <p:oleObj spid="_x0000_s1053" name="Kalkylblad" r:id="rId3" imgW="2428928" imgH="2543044" progId="Excel.Sheet.8">
              <p:embed/>
            </p:oleObj>
          </a:graphicData>
        </a:graphic>
      </p:graphicFrame>
      <p:sp>
        <p:nvSpPr>
          <p:cNvPr id="1054" name="Rectangle 6"/>
          <p:cNvSpPr txBox="1">
            <a:spLocks noChangeArrowheads="1"/>
          </p:cNvSpPr>
          <p:nvPr/>
        </p:nvSpPr>
        <p:spPr bwMode="auto">
          <a:xfrm>
            <a:off x="377825" y="1398588"/>
            <a:ext cx="97218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42988" eaLnBrk="0" hangingPunct="0"/>
            <a:r>
              <a:rPr lang="sv-SE" sz="3600" b="1">
                <a:solidFill>
                  <a:schemeClr val="tx2"/>
                </a:solidFill>
              </a:rPr>
              <a:t>Medelväntetid prehospitalt vid Stroke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941387"/>
          </a:xfrm>
        </p:spPr>
        <p:txBody>
          <a:bodyPr/>
          <a:lstStyle/>
          <a:p>
            <a:r>
              <a:rPr lang="sv-SE" smtClean="0"/>
              <a:t>Rädda Hjärnan – ”Tidstjuvar”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314450" y="2509838"/>
            <a:ext cx="8856663" cy="4583112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sv-SE" dirty="0" smtClean="0"/>
              <a:t>Ambulans larmar akuten –ringer växeln-larmar-Med jour, stroke SSK, CT/RTG och KEM </a:t>
            </a:r>
            <a:r>
              <a:rPr lang="sv-SE" dirty="0"/>
              <a:t>L</a:t>
            </a:r>
            <a:r>
              <a:rPr lang="sv-SE" dirty="0" smtClean="0"/>
              <a:t>AB. Med jour och stroke SSK går till akuten – patienten anländer med ambulans – patienten undersöks och fördereds för CT/RTG – Med jour och stroke SSK följer med patienten till CT/RTG – patient till strokeenhet för trombolys.</a:t>
            </a:r>
          </a:p>
          <a:p>
            <a:pPr marL="0" indent="0">
              <a:buFont typeface="Arial" pitchFamily="34" charset="0"/>
              <a:buNone/>
              <a:defRPr/>
            </a:pPr>
            <a:endParaRPr lang="sv-SE" dirty="0"/>
          </a:p>
          <a:p>
            <a:pPr marL="0" indent="0">
              <a:buFont typeface="Arial" pitchFamily="34" charset="0"/>
              <a:buNone/>
              <a:defRPr/>
            </a:pPr>
            <a:r>
              <a:rPr lang="sv-SE" dirty="0" smtClean="0"/>
              <a:t>	</a:t>
            </a:r>
            <a:endParaRPr lang="sv-SE" dirty="0"/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1014412"/>
          </a:xfrm>
        </p:spPr>
        <p:txBody>
          <a:bodyPr/>
          <a:lstStyle/>
          <a:p>
            <a:r>
              <a:rPr lang="sv-SE" smtClean="0"/>
              <a:t>Resultat</a:t>
            </a:r>
          </a:p>
        </p:txBody>
      </p:sp>
      <p:sp>
        <p:nvSpPr>
          <p:cNvPr id="10242" name="Platshållare för innehåll 2"/>
          <p:cNvSpPr>
            <a:spLocks noGrp="1"/>
          </p:cNvSpPr>
          <p:nvPr>
            <p:ph sz="half" idx="1"/>
          </p:nvPr>
        </p:nvSpPr>
        <p:spPr>
          <a:xfrm>
            <a:off x="1314450" y="2484438"/>
            <a:ext cx="4140200" cy="3525837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sv-SE" smtClean="0"/>
              <a:t>100 minuter (median)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v-SE" smtClean="0"/>
              <a:t>Jmf Riket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v-SE" smtClean="0"/>
              <a:t>59 minuter</a:t>
            </a:r>
          </a:p>
        </p:txBody>
      </p:sp>
      <p:pic>
        <p:nvPicPr>
          <p:cNvPr id="10243" name="Picture 2" descr="http://t0.gstatic.com/images?q=tbn:ANd9GcS_WGNqPcwx-mav1SicnOztkt2kitmNukPSQAG0ILGJKgYroLM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0" y="2268538"/>
            <a:ext cx="3240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1014412"/>
          </a:xfrm>
        </p:spPr>
        <p:txBody>
          <a:bodyPr/>
          <a:lstStyle/>
          <a:p>
            <a:r>
              <a:rPr lang="sv-SE" smtClean="0"/>
              <a:t>Mål </a:t>
            </a:r>
            <a:endParaRPr lang="sv-SE" sz="2400" smtClean="0"/>
          </a:p>
        </p:txBody>
      </p:sp>
      <p:sp>
        <p:nvSpPr>
          <p:cNvPr id="11266" name="Platshållare för innehåll 2"/>
          <p:cNvSpPr>
            <a:spLocks noGrp="1"/>
          </p:cNvSpPr>
          <p:nvPr>
            <p:ph sz="half" idx="1"/>
          </p:nvPr>
        </p:nvSpPr>
        <p:spPr>
          <a:xfrm>
            <a:off x="1385888" y="2339975"/>
            <a:ext cx="7777162" cy="3525838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sv-SE" smtClean="0"/>
              <a:t>Dörr till Nål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v-SE" smtClean="0"/>
              <a:t>Minimal tidsfördröjning, Största värde för slutresultat</a:t>
            </a:r>
          </a:p>
        </p:txBody>
      </p:sp>
      <p:pic>
        <p:nvPicPr>
          <p:cNvPr id="11267" name="Picture 2" descr="https://sitsinternational.org/sits-projects/WATCH_website.png/image_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3813" y="3779838"/>
            <a:ext cx="25193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ubrik 2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941387"/>
          </a:xfrm>
        </p:spPr>
        <p:txBody>
          <a:bodyPr/>
          <a:lstStyle/>
          <a:p>
            <a:r>
              <a:rPr lang="sv-SE" smtClean="0"/>
              <a:t>Möjligheter</a:t>
            </a:r>
          </a:p>
        </p:txBody>
      </p:sp>
      <p:sp>
        <p:nvSpPr>
          <p:cNvPr id="12290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sv-SE" smtClean="0"/>
              <a:t>Prehospital kommunikation direkt med strokeenhet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sv-SE" smtClean="0"/>
              <a:t>Digitalt i realtid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sv-SE" smtClean="0"/>
              <a:t>Strokeenhet aktiverar Trombolyskedjan</a:t>
            </a:r>
          </a:p>
        </p:txBody>
      </p:sp>
      <p:pic>
        <p:nvPicPr>
          <p:cNvPr id="12291" name="Picture 2" descr="http://t1.gstatic.com/images?q=tbn:ANd9GcTG07dXupf2oRjTHcE2YlVxBIM5yH27M9EE9MMSf68Kb-Cg94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0575" y="4500563"/>
            <a:ext cx="30956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941387"/>
          </a:xfrm>
        </p:spPr>
        <p:txBody>
          <a:bodyPr/>
          <a:lstStyle/>
          <a:p>
            <a:r>
              <a:rPr lang="sv-SE" smtClean="0"/>
              <a:t>Effekter</a:t>
            </a:r>
          </a:p>
        </p:txBody>
      </p:sp>
      <p:sp>
        <p:nvSpPr>
          <p:cNvPr id="13314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sv-SE" smtClean="0"/>
              <a:t>By pass akutmottagningen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sv-SE" smtClean="0"/>
              <a:t>Snabbare bedömning och behandling för Trombolys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sv-SE" smtClean="0"/>
              <a:t>Dörr till Nål </a:t>
            </a:r>
            <a:r>
              <a:rPr lang="sv-SE" sz="2000" smtClean="0"/>
              <a:t>&lt;</a:t>
            </a:r>
            <a:r>
              <a:rPr lang="sv-SE" smtClean="0"/>
              <a:t>40 minuter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941387"/>
          </a:xfrm>
        </p:spPr>
        <p:txBody>
          <a:bodyPr/>
          <a:lstStyle/>
          <a:p>
            <a:r>
              <a:rPr lang="sv-SE" smtClean="0"/>
              <a:t>Direktinläggning på strokeenhet </a:t>
            </a:r>
          </a:p>
        </p:txBody>
      </p:sp>
      <p:sp>
        <p:nvSpPr>
          <p:cNvPr id="14338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sv-SE" smtClean="0"/>
              <a:t>Ambulans bedömer och By Pass akutmottagning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v-SE" smtClean="0"/>
              <a:t>Stor utmaning!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v-SE" smtClean="0"/>
              <a:t>                               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sv-SE" smtClean="0"/>
          </a:p>
        </p:txBody>
      </p:sp>
      <p:pic>
        <p:nvPicPr>
          <p:cNvPr id="4" name="Picture 8" descr="110323sjukhus3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350" y="4213225"/>
            <a:ext cx="2952750" cy="15652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941387"/>
          </a:xfrm>
        </p:spPr>
        <p:txBody>
          <a:bodyPr/>
          <a:lstStyle/>
          <a:p>
            <a:r>
              <a:rPr lang="sv-SE" smtClean="0"/>
              <a:t>Nyckelaspekt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Vårdinsatsen är omedelbar mobilisering och rehabilitering av patienten</a:t>
            </a:r>
            <a:endParaRPr lang="sv-SE" dirty="0"/>
          </a:p>
          <a:p>
            <a:pPr>
              <a:defRPr/>
            </a:pPr>
            <a:r>
              <a:rPr lang="sv-SE" dirty="0" smtClean="0"/>
              <a:t>Vård i akutfasen ska bedrivas på strokeenhet</a:t>
            </a:r>
          </a:p>
          <a:p>
            <a:pPr>
              <a:defRPr/>
            </a:pPr>
            <a:r>
              <a:rPr lang="sv-SE" dirty="0" smtClean="0"/>
              <a:t>Ledtid 4 timmar, stora variationer</a:t>
            </a:r>
          </a:p>
          <a:p>
            <a:pPr marL="0" indent="0">
              <a:buFont typeface="Arial" pitchFamily="34" charset="0"/>
              <a:buNone/>
              <a:defRPr/>
            </a:pP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oke Flisa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CA2D5"/>
    </a:accent1>
    <a:accent2>
      <a:srgbClr val="004B93"/>
    </a:accent2>
    <a:accent3>
      <a:srgbClr val="FFFFFF"/>
    </a:accent3>
    <a:accent4>
      <a:srgbClr val="000000"/>
    </a:accent4>
    <a:accent5>
      <a:srgbClr val="BACEE7"/>
    </a:accent5>
    <a:accent6>
      <a:srgbClr val="004385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Stroke Flisa</Template>
  <TotalTime>282</TotalTime>
  <Words>151</Words>
  <Application>Microsoft Office PowerPoint</Application>
  <PresentationFormat>Anpassad</PresentationFormat>
  <Paragraphs>34</Paragraphs>
  <Slides>10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Formgivningsmall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Stroke Flisa</vt:lpstr>
      <vt:lpstr>Stroke Flisa</vt:lpstr>
      <vt:lpstr>Kalkylblad</vt:lpstr>
      <vt:lpstr> Akut Stroke   Ett samarbete mellan Ambulanssjukvård och Strokeenhet </vt:lpstr>
      <vt:lpstr>Bild 2</vt:lpstr>
      <vt:lpstr>Rädda Hjärnan – ”Tidstjuvar”</vt:lpstr>
      <vt:lpstr>Resultat</vt:lpstr>
      <vt:lpstr>Mål </vt:lpstr>
      <vt:lpstr>Möjligheter</vt:lpstr>
      <vt:lpstr>Effekter</vt:lpstr>
      <vt:lpstr>Direktinläggning på strokeenhet </vt:lpstr>
      <vt:lpstr>Nyckelaspekt</vt:lpstr>
      <vt:lpstr>Fråga</vt:lpstr>
    </vt:vector>
  </TitlesOfParts>
  <Company>Landstinget Halland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 Stroke   Ett samarbete mellan Ambulanssjukvård och Strokeenhet</dc:title>
  <dc:creator>Larsson Glenn ASH KANSLI</dc:creator>
  <cp:lastModifiedBy>103673</cp:lastModifiedBy>
  <cp:revision>30</cp:revision>
  <cp:lastPrinted>2011-03-31T13:51:30Z</cp:lastPrinted>
  <dcterms:created xsi:type="dcterms:W3CDTF">2012-05-11T11:59:55Z</dcterms:created>
  <dcterms:modified xsi:type="dcterms:W3CDTF">2012-05-15T06:35:47Z</dcterms:modified>
</cp:coreProperties>
</file>