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9" r:id="rId4"/>
  </p:sldMasterIdLst>
  <p:notesMasterIdLst>
    <p:notesMasterId r:id="rId14"/>
  </p:notesMasterIdLst>
  <p:sldIdLst>
    <p:sldId id="285" r:id="rId5"/>
    <p:sldId id="299" r:id="rId6"/>
    <p:sldId id="307" r:id="rId7"/>
    <p:sldId id="308" r:id="rId8"/>
    <p:sldId id="309" r:id="rId9"/>
    <p:sldId id="293" r:id="rId10"/>
    <p:sldId id="294" r:id="rId11"/>
    <p:sldId id="310" r:id="rId12"/>
    <p:sldId id="314" r:id="rId13"/>
  </p:sldIdLst>
  <p:sldSz cx="9144000" cy="6858000" type="screen4x3"/>
  <p:notesSz cx="6794500" cy="99314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92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282" y="-84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7890" y="0"/>
            <a:ext cx="2945024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8D1D07-53E0-40F3-B029-3E0AE54C324A}" type="datetimeFigureOut">
              <a:rPr lang="sv-SE"/>
              <a:pPr>
                <a:defRPr/>
              </a:pPr>
              <a:t>2017-02-13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133" y="4717137"/>
            <a:ext cx="5436235" cy="4469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2687"/>
            <a:ext cx="294502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7890" y="9432687"/>
            <a:ext cx="2945024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4045256-51A0-4B92-9415-8AC053AD29C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4753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9003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4177756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3296325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020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78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81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377048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6536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85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106533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8464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2963D-06E4-4836-ADB8-1BA014AA9605}" type="datetimeFigureOut">
              <a:rPr lang="sv-SE" smtClean="0"/>
              <a:t>2017-02-13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7E2A4-1F04-4DF8-9F85-E0D20DCCAC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6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>
                <a:solidFill>
                  <a:srgbClr val="FF0000"/>
                </a:solidFill>
              </a:rPr>
              <a:t>Ambulanssjukvård </a:t>
            </a:r>
            <a:r>
              <a:rPr lang="sv-SE" b="1" dirty="0" smtClean="0">
                <a:solidFill>
                  <a:srgbClr val="FF0000"/>
                </a:solidFill>
              </a:rPr>
              <a:t>idag</a:t>
            </a:r>
            <a:br>
              <a:rPr lang="sv-SE" b="1" dirty="0" smtClean="0">
                <a:solidFill>
                  <a:srgbClr val="FF0000"/>
                </a:solidFill>
              </a:rPr>
            </a:br>
            <a:r>
              <a:rPr lang="sv-SE" b="1" dirty="0">
                <a:solidFill>
                  <a:srgbClr val="FF0000"/>
                </a:solidFill>
              </a:rPr>
              <a:t/>
            </a:r>
            <a:br>
              <a:rPr lang="sv-SE" b="1" dirty="0">
                <a:solidFill>
                  <a:srgbClr val="FF0000"/>
                </a:solidFill>
              </a:rPr>
            </a:br>
            <a:r>
              <a:rPr lang="sv-SE" dirty="0" smtClean="0"/>
              <a:t>drygt 4,4 miljarder kronor utöver alarmering </a:t>
            </a:r>
            <a:br>
              <a:rPr lang="sv-SE" dirty="0" smtClean="0"/>
            </a:br>
            <a:r>
              <a:rPr lang="sv-SE" dirty="0" smtClean="0"/>
              <a:t>knappt en miljon uppdrag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31640" y="4797152"/>
            <a:ext cx="6400800" cy="1752600"/>
          </a:xfrm>
        </p:spPr>
        <p:txBody>
          <a:bodyPr>
            <a:normAutofit/>
          </a:bodyPr>
          <a:lstStyle/>
          <a:p>
            <a:r>
              <a:rPr lang="sv-SE" dirty="0" smtClean="0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3893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15616" y="2780928"/>
            <a:ext cx="7351585" cy="1470025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sv-SE" sz="2000" b="1" dirty="0" smtClean="0">
                <a:solidFill>
                  <a:srgbClr val="FF0000"/>
                </a:solidFill>
              </a:rPr>
              <a:t>Alarmeringssjukvården </a:t>
            </a:r>
            <a:r>
              <a:rPr lang="sv-SE" sz="2000" b="1" dirty="0" smtClean="0"/>
              <a:t/>
            </a:r>
            <a:br>
              <a:rPr lang="sv-SE" sz="2000" b="1" dirty="0" smtClean="0"/>
            </a:br>
            <a:r>
              <a:rPr lang="sv-SE" sz="2000" b="1" dirty="0" smtClean="0"/>
              <a:t>(</a:t>
            </a:r>
            <a:r>
              <a:rPr lang="sv-SE" sz="2000" b="1" i="1" dirty="0" smtClean="0"/>
              <a:t>mottagande </a:t>
            </a:r>
            <a:r>
              <a:rPr lang="sv-SE" sz="2000" b="1" i="1" dirty="0"/>
              <a:t>och bedömning av 112 samtal, </a:t>
            </a:r>
            <a:r>
              <a:rPr lang="sv-SE" sz="2000" b="1" i="1" dirty="0" smtClean="0"/>
              <a:t>prioritering </a:t>
            </a:r>
            <a:r>
              <a:rPr lang="sv-SE" sz="2000" b="1" i="1" dirty="0"/>
              <a:t>och </a:t>
            </a:r>
            <a:r>
              <a:rPr lang="sv-SE" sz="2000" b="1" i="1" dirty="0" smtClean="0"/>
              <a:t>dirigering</a:t>
            </a:r>
            <a:r>
              <a:rPr lang="sv-SE" sz="2000" b="1" dirty="0" smtClean="0"/>
              <a:t>) , </a:t>
            </a:r>
            <a:br>
              <a:rPr lang="sv-SE" sz="2000" b="1" dirty="0" smtClean="0"/>
            </a:br>
            <a:r>
              <a:rPr lang="sv-SE" sz="2000" b="1" dirty="0" smtClean="0">
                <a:solidFill>
                  <a:srgbClr val="FF0000"/>
                </a:solidFill>
              </a:rPr>
              <a:t>en naturlig del av ambulanssjukvården / den mobila vården i framtiden ?</a:t>
            </a:r>
            <a:br>
              <a:rPr lang="sv-SE" sz="2000" b="1" dirty="0" smtClean="0">
                <a:solidFill>
                  <a:srgbClr val="FF0000"/>
                </a:solidFill>
              </a:rPr>
            </a:br>
            <a:r>
              <a:rPr lang="sv-SE" sz="1600" dirty="0"/>
              <a:t/>
            </a:r>
            <a:br>
              <a:rPr lang="sv-SE" sz="1600" dirty="0"/>
            </a:br>
            <a:endParaRPr lang="sv-SE" sz="16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763688" y="4005064"/>
            <a:ext cx="5945705" cy="1752600"/>
          </a:xfrm>
        </p:spPr>
        <p:txBody>
          <a:bodyPr/>
          <a:lstStyle/>
          <a:p>
            <a:r>
              <a:rPr lang="sv-SE" dirty="0" smtClean="0"/>
              <a:t>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7711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 smtClean="0"/>
              <a:t>Nordic </a:t>
            </a:r>
            <a:r>
              <a:rPr lang="sv-SE" b="1" dirty="0" err="1" smtClean="0"/>
              <a:t>collaboration</a:t>
            </a:r>
            <a:r>
              <a:rPr lang="sv-SE" b="1" dirty="0" smtClean="0"/>
              <a:t> on EMS </a:t>
            </a:r>
            <a:r>
              <a:rPr lang="sv-SE" b="1" dirty="0" err="1" smtClean="0"/>
              <a:t>quality</a:t>
            </a:r>
            <a:r>
              <a:rPr lang="sv-SE" b="1" dirty="0" smtClean="0"/>
              <a:t> </a:t>
            </a:r>
            <a:r>
              <a:rPr lang="sv-SE" b="1" dirty="0" err="1" smtClean="0"/>
              <a:t>indicators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Uppdraget har initierats av Nordiska ministerrådet. </a:t>
            </a:r>
            <a:r>
              <a:rPr lang="sv-SE" dirty="0" err="1" smtClean="0"/>
              <a:t>Helsedirektoratet</a:t>
            </a:r>
            <a:r>
              <a:rPr lang="sv-SE" dirty="0" smtClean="0"/>
              <a:t> projektleder.</a:t>
            </a:r>
          </a:p>
          <a:p>
            <a:pPr marL="0" indent="0">
              <a:buNone/>
            </a:pPr>
            <a:r>
              <a:rPr lang="sv-SE" dirty="0" smtClean="0"/>
              <a:t>Kvalitetsindikatorer för följande områden: </a:t>
            </a:r>
          </a:p>
          <a:p>
            <a:pPr>
              <a:buFontTx/>
              <a:buChar char="-"/>
            </a:pPr>
            <a:r>
              <a:rPr lang="sv-SE" dirty="0"/>
              <a:t>Hjärtstopp utanför </a:t>
            </a:r>
            <a:r>
              <a:rPr lang="sv-SE" dirty="0" smtClean="0"/>
              <a:t>sjukhus </a:t>
            </a:r>
            <a:r>
              <a:rPr lang="sv-SE" sz="1800" dirty="0" smtClean="0"/>
              <a:t>(</a:t>
            </a:r>
            <a:r>
              <a:rPr lang="sv-SE" sz="1800" dirty="0" err="1" smtClean="0"/>
              <a:t>assess</a:t>
            </a:r>
            <a:r>
              <a:rPr lang="sv-SE" sz="1800" dirty="0" smtClean="0"/>
              <a:t>-</a:t>
            </a:r>
            <a:r>
              <a:rPr lang="sv-SE" sz="1800" dirty="0" err="1" smtClean="0"/>
              <a:t>treat</a:t>
            </a:r>
            <a:r>
              <a:rPr lang="sv-SE" sz="1800" dirty="0" smtClean="0"/>
              <a:t>-release)</a:t>
            </a:r>
            <a:endParaRPr lang="sv-SE" sz="1800" dirty="0"/>
          </a:p>
          <a:p>
            <a:pPr>
              <a:buFontTx/>
              <a:buChar char="-"/>
            </a:pPr>
            <a:r>
              <a:rPr lang="sv-SE" dirty="0" smtClean="0"/>
              <a:t>ST-höjningshjärtinfarkter </a:t>
            </a:r>
            <a:r>
              <a:rPr lang="sv-SE" sz="1800" dirty="0"/>
              <a:t>(</a:t>
            </a:r>
            <a:r>
              <a:rPr lang="sv-SE" sz="1800" dirty="0" err="1" smtClean="0"/>
              <a:t>assess</a:t>
            </a:r>
            <a:r>
              <a:rPr lang="sv-SE" sz="1800" dirty="0" smtClean="0"/>
              <a:t>-</a:t>
            </a:r>
            <a:r>
              <a:rPr lang="sv-SE" sz="1800" dirty="0" err="1" smtClean="0"/>
              <a:t>treat</a:t>
            </a:r>
            <a:r>
              <a:rPr lang="sv-SE" sz="1800" dirty="0" smtClean="0"/>
              <a:t>-release)</a:t>
            </a:r>
          </a:p>
          <a:p>
            <a:pPr>
              <a:buFontTx/>
              <a:buChar char="-"/>
            </a:pPr>
            <a:r>
              <a:rPr lang="sv-SE" dirty="0" err="1" smtClean="0"/>
              <a:t>Ischemisk</a:t>
            </a:r>
            <a:r>
              <a:rPr lang="sv-SE" dirty="0" smtClean="0"/>
              <a:t> stroke </a:t>
            </a:r>
            <a:r>
              <a:rPr lang="sv-SE" sz="1800" dirty="0" smtClean="0"/>
              <a:t>(</a:t>
            </a:r>
            <a:r>
              <a:rPr lang="sv-SE" sz="1800" dirty="0" err="1"/>
              <a:t>assess</a:t>
            </a:r>
            <a:r>
              <a:rPr lang="sv-SE" sz="1800" dirty="0"/>
              <a:t>-</a:t>
            </a:r>
            <a:r>
              <a:rPr lang="sv-SE" sz="1800" dirty="0" err="1"/>
              <a:t>treat</a:t>
            </a:r>
            <a:r>
              <a:rPr lang="sv-SE" sz="1800" dirty="0"/>
              <a:t>-release</a:t>
            </a:r>
            <a:r>
              <a:rPr lang="sv-SE" sz="1800" dirty="0" smtClean="0"/>
              <a:t>)</a:t>
            </a:r>
          </a:p>
          <a:p>
            <a:pPr>
              <a:buFontTx/>
              <a:buChar char="-"/>
            </a:pPr>
            <a:r>
              <a:rPr lang="sv-SE" dirty="0" smtClean="0"/>
              <a:t>Hänvisning till annan vårdnivå än ambulanssjukvård</a:t>
            </a:r>
            <a:endParaRPr lang="sv-SE" dirty="0"/>
          </a:p>
          <a:p>
            <a:pPr>
              <a:buFontTx/>
              <a:buChar char="-"/>
            </a:pPr>
            <a:endParaRPr lang="sv-SE" dirty="0" smtClean="0"/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051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b="1" dirty="0"/>
              <a:t>Nordic </a:t>
            </a:r>
            <a:r>
              <a:rPr lang="sv-SE" b="1" dirty="0" err="1"/>
              <a:t>collaboration</a:t>
            </a:r>
            <a:r>
              <a:rPr lang="sv-SE" b="1" dirty="0"/>
              <a:t> on EMS </a:t>
            </a:r>
            <a:r>
              <a:rPr lang="sv-SE" b="1" dirty="0" err="1"/>
              <a:t>quality</a:t>
            </a:r>
            <a:r>
              <a:rPr lang="sv-SE" b="1" dirty="0"/>
              <a:t> </a:t>
            </a:r>
            <a:r>
              <a:rPr lang="sv-SE" b="1" dirty="0" err="1"/>
              <a:t>indicators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Testinmatning i en sökbar databas har redan gjorts i Norge på nationell nivå och i Danmark på regional nivå. Finland och Island ligger i nästa steg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362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Ang. gemensamma gränssnitt</a:t>
            </a:r>
            <a:endParaRPr lang="sv-SE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Nemsis</a:t>
            </a:r>
            <a:r>
              <a:rPr lang="sv-SE" dirty="0" smtClean="0"/>
              <a:t> hanterar EMS-data på federal nivå (USA)</a:t>
            </a:r>
          </a:p>
          <a:p>
            <a:r>
              <a:rPr lang="sv-SE" dirty="0" smtClean="0"/>
              <a:t>Arbete med gemensamma bedömningskoder för ambulanssjukvården motsvarande ICD-10 och ICPC-2 pågår (N, NL, USA, GB)</a:t>
            </a:r>
          </a:p>
          <a:p>
            <a:r>
              <a:rPr lang="sv-SE" dirty="0" smtClean="0"/>
              <a:t>I Sverige ”Standard för nationella data i ambulansjournal”. Ändringsförslag till ambulansregistret@flisa.nu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5851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01928" y="938632"/>
            <a:ext cx="6576000" cy="493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15440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endParaRPr lang="sv-SE" dirty="0"/>
          </a:p>
        </p:txBody>
      </p:sp>
      <p:pic>
        <p:nvPicPr>
          <p:cNvPr id="4" name="Bildobjekt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5682" y="1714500"/>
            <a:ext cx="4572635" cy="3429000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3266995" y="3198168"/>
            <a:ext cx="26100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i="1" dirty="0"/>
              <a:t>av största betydelse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791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Möte SKL 1 februari 2017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Åsa Sandgren Åkerman, Kristina Lidén </a:t>
            </a:r>
            <a:r>
              <a:rPr lang="sv-SE" dirty="0" err="1" smtClean="0"/>
              <a:t>Mascher</a:t>
            </a:r>
            <a:r>
              <a:rPr lang="sv-SE" dirty="0"/>
              <a:t> </a:t>
            </a:r>
            <a:r>
              <a:rPr lang="sv-SE" dirty="0" smtClean="0"/>
              <a:t>och Max Ekberg</a:t>
            </a:r>
          </a:p>
          <a:p>
            <a:r>
              <a:rPr lang="sv-SE" dirty="0" smtClean="0"/>
              <a:t>Elizabeth Åhsberg</a:t>
            </a:r>
          </a:p>
          <a:p>
            <a:r>
              <a:rPr lang="sv-SE" dirty="0" smtClean="0"/>
              <a:t>Susanne Albrecht och Thomas </a:t>
            </a:r>
            <a:r>
              <a:rPr lang="sv-SE" dirty="0" err="1" smtClean="0"/>
              <a:t>Troeng</a:t>
            </a:r>
            <a:endParaRPr lang="sv-SE" dirty="0" smtClean="0"/>
          </a:p>
          <a:p>
            <a:r>
              <a:rPr lang="sv-SE" dirty="0" smtClean="0"/>
              <a:t>Björn Evertson, Glenn Larsson och jag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9644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Vad kan vi göra 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sv-SE" dirty="0"/>
              <a:t>Arbetet med kvalitetsindikatorer och kvalitetsregister samt tester av insamlad data, löper på. </a:t>
            </a:r>
          </a:p>
          <a:p>
            <a:pPr lvl="0"/>
            <a:r>
              <a:rPr lang="sv-SE" dirty="0"/>
              <a:t>Ny ansökan till kvalitetsregister inför 2018</a:t>
            </a:r>
          </a:p>
          <a:p>
            <a:pPr lvl="0"/>
            <a:r>
              <a:rPr lang="sv-SE" dirty="0"/>
              <a:t>Fundera på hur vi kan använda vården i siffror (VIS)</a:t>
            </a:r>
          </a:p>
          <a:p>
            <a:pPr lvl="0"/>
            <a:r>
              <a:rPr lang="sv-SE" dirty="0"/>
              <a:t>Flisa har varit i kontakt med Socialstyrelsens enhet för nationellt fackspråk.</a:t>
            </a:r>
          </a:p>
          <a:p>
            <a:pPr lvl="0"/>
            <a:r>
              <a:rPr lang="sv-SE" dirty="0"/>
              <a:t>Gemensamma gränssnitt behövs för att möjliggöra sammanställning av data i registren</a:t>
            </a:r>
          </a:p>
          <a:p>
            <a:pPr lvl="0"/>
            <a:r>
              <a:rPr lang="sv-SE" dirty="0"/>
              <a:t>Nationell samordning behöver utvecklas, ta fram och redovisa på samma sätt. SKL undersöker på vilket sätt som är att föredra för att nå landstingens tjänstemannanätverk (HSD) samt den politiska nivån  </a:t>
            </a:r>
          </a:p>
          <a:p>
            <a:pPr lvl="0"/>
            <a:r>
              <a:rPr lang="sv-SE" dirty="0"/>
              <a:t>Finns möjlighet att få med någon/några parametrar inom öppna jämförelser?</a:t>
            </a:r>
          </a:p>
          <a:p>
            <a:r>
              <a:rPr lang="sv-SE" b="1" dirty="0"/>
              <a:t>Nästa möte:</a:t>
            </a:r>
            <a:r>
              <a:rPr lang="sv-SE" dirty="0"/>
              <a:t> Beslutades att denna sammanställda grupp skulle ses innan sommaren för att stämma av läget. 30 maj kl. 14-16 på SKL, Hornsgatan 20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7112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E2A846498C9CF408A01A3088F23E809" ma:contentTypeVersion="0" ma:contentTypeDescription="Skapa ett nytt dokument." ma:contentTypeScope="" ma:versionID="c7afa9de9459ad9ac32c06fca167e0eb">
  <xsd:schema xmlns:xsd="http://www.w3.org/2001/XMLSchema" xmlns:p="http://schemas.microsoft.com/office/2006/metadata/properties" targetNamespace="http://schemas.microsoft.com/office/2006/metadata/properties" ma:root="true" ma:fieldsID="0972d9b87414d3d716947ba00104245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 ma:readOnly="true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EF856CD-80A6-4C85-AED3-4CB4C42F44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5AEE7ADF-6144-46BF-AEA0-AA63D6C7B8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CCE3F6-B608-409E-9149-B6F05BE22D33}">
  <ds:schemaRefs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295</Words>
  <Application>Microsoft Office PowerPoint</Application>
  <PresentationFormat>Bildspel på skärmen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</vt:lpstr>
      <vt:lpstr>Office-tema</vt:lpstr>
      <vt:lpstr>Ambulanssjukvård idag  drygt 4,4 miljarder kronor utöver alarmering  knappt en miljon uppdrag</vt:lpstr>
      <vt:lpstr>Alarmeringssjukvården  (mottagande och bedömning av 112 samtal, prioritering och dirigering) ,  en naturlig del av ambulanssjukvården / den mobila vården i framtiden ?  </vt:lpstr>
      <vt:lpstr>Nordic collaboration on EMS quality indicators</vt:lpstr>
      <vt:lpstr>Nordic collaboration on EMS quality indicators</vt:lpstr>
      <vt:lpstr>Ang. gemensamma gränssnitt</vt:lpstr>
      <vt:lpstr> </vt:lpstr>
      <vt:lpstr> </vt:lpstr>
      <vt:lpstr>Möte SKL 1 februari 2017</vt:lpstr>
      <vt:lpstr>Vad kan vi göra ?</vt:lpstr>
    </vt:vector>
  </TitlesOfParts>
  <Company>Landstinget Blekinge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Klementsson, Håkan</dc:creator>
  <cp:lastModifiedBy>Anders Sandvik</cp:lastModifiedBy>
  <cp:revision>50</cp:revision>
  <cp:lastPrinted>2016-03-17T08:02:02Z</cp:lastPrinted>
  <dcterms:created xsi:type="dcterms:W3CDTF">2015-06-18T09:20:51Z</dcterms:created>
  <dcterms:modified xsi:type="dcterms:W3CDTF">2017-02-13T08:47:28Z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Dokument</vt:lpwstr>
  </property>
</Properties>
</file>