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05" r:id="rId5"/>
    <p:sldMasterId id="2147483773" r:id="rId6"/>
    <p:sldMasterId id="2147483712" r:id="rId7"/>
    <p:sldMasterId id="2147483719" r:id="rId8"/>
    <p:sldMasterId id="2147483702" r:id="rId9"/>
  </p:sldMasterIdLst>
  <p:notesMasterIdLst>
    <p:notesMasterId r:id="rId18"/>
  </p:notesMasterIdLst>
  <p:handoutMasterIdLst>
    <p:handoutMasterId r:id="rId19"/>
  </p:handoutMasterIdLst>
  <p:sldIdLst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100" d="100"/>
          <a:sy n="100" d="100"/>
        </p:scale>
        <p:origin x="9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5F134-0BBA-4269-943B-9BAD9ABD1DE4}" type="datetimeFigureOut">
              <a:rPr lang="sv-SE" smtClean="0"/>
              <a:t>2018-03-09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B083F-E1C4-4DE3-A31D-C6A1D6DECF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8519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F8DC2-1DD8-49BC-A216-B09D2294E1D8}" type="datetimeFigureOut">
              <a:rPr lang="sv-SE" smtClean="0"/>
              <a:t>2018-03-09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9C6D2-939D-48D2-A55F-2522CDF1D0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6770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3999" cy="2929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Underrubrik 2"/>
          <p:cNvSpPr>
            <a:spLocks noGrp="1"/>
          </p:cNvSpPr>
          <p:nvPr>
            <p:ph type="subTitle" idx="1"/>
          </p:nvPr>
        </p:nvSpPr>
        <p:spPr>
          <a:xfrm>
            <a:off x="442800" y="4365104"/>
            <a:ext cx="8229600" cy="1656184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442800" y="3286800"/>
            <a:ext cx="8229600" cy="936625"/>
          </a:xfrm>
          <a:prstGeom prst="rect">
            <a:avLst/>
          </a:prstGeom>
        </p:spPr>
        <p:txBody>
          <a:bodyPr bIns="0" anchor="b" anchorCtr="0"/>
          <a:lstStyle>
            <a:lvl1pPr algn="ctr">
              <a:lnSpc>
                <a:spcPts val="4200"/>
              </a:lnSpc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88895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8313" y="1124224"/>
            <a:ext cx="8229600" cy="5184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Font typeface="Arial" panose="020B0604020202020204" pitchFamily="34" charset="0"/>
              <a:buChar char="•"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altLang="sv-SE" dirty="0"/>
              <a:t>Klicka här för att ändra format på bakgrundstexten</a:t>
            </a:r>
          </a:p>
          <a:p>
            <a:pPr lvl="1"/>
            <a:r>
              <a:rPr lang="sv-SE" altLang="sv-SE" dirty="0"/>
              <a:t>Nivå två</a:t>
            </a:r>
          </a:p>
          <a:p>
            <a:pPr lvl="2"/>
            <a:r>
              <a:rPr lang="sv-SE" altLang="sv-SE" dirty="0"/>
              <a:t>Nivå tre</a:t>
            </a:r>
          </a:p>
          <a:p>
            <a:pPr lvl="3"/>
            <a:r>
              <a:rPr lang="sv-SE" altLang="sv-SE" dirty="0"/>
              <a:t>Nivå fyra</a:t>
            </a:r>
          </a:p>
          <a:p>
            <a:pPr lvl="4"/>
            <a:r>
              <a:rPr lang="sv-SE" altLang="sv-SE" dirty="0"/>
              <a:t>Nivå fem</a:t>
            </a:r>
          </a:p>
        </p:txBody>
      </p:sp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468313" y="88342"/>
            <a:ext cx="8229600" cy="936625"/>
          </a:xfrm>
          <a:prstGeom prst="rect">
            <a:avLst/>
          </a:prstGeom>
        </p:spPr>
        <p:txBody>
          <a:bodyPr bIns="0" anchor="b" anchorCtr="0"/>
          <a:lstStyle>
            <a:lvl1pPr algn="l">
              <a:lnSpc>
                <a:spcPts val="42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62291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3999" cy="2929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Underrubrik 2"/>
          <p:cNvSpPr>
            <a:spLocks noGrp="1"/>
          </p:cNvSpPr>
          <p:nvPr>
            <p:ph type="subTitle" idx="1"/>
          </p:nvPr>
        </p:nvSpPr>
        <p:spPr>
          <a:xfrm>
            <a:off x="442800" y="4365104"/>
            <a:ext cx="8229600" cy="1656184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442800" y="3286800"/>
            <a:ext cx="8229600" cy="936625"/>
          </a:xfrm>
          <a:prstGeom prst="rect">
            <a:avLst/>
          </a:prstGeom>
        </p:spPr>
        <p:txBody>
          <a:bodyPr bIns="0" anchor="b" anchorCtr="0"/>
          <a:lstStyle>
            <a:lvl1pPr algn="ctr">
              <a:lnSpc>
                <a:spcPts val="4200"/>
              </a:lnSpc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8511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468313" y="1052215"/>
            <a:ext cx="8229600" cy="936625"/>
          </a:xfrm>
          <a:prstGeom prst="rect">
            <a:avLst/>
          </a:prstGeom>
        </p:spPr>
        <p:txBody>
          <a:bodyPr bIns="0" anchor="b" anchorCtr="0"/>
          <a:lstStyle>
            <a:lvl1pPr algn="l">
              <a:lnSpc>
                <a:spcPts val="4200"/>
              </a:lnSpc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8313" y="2061617"/>
            <a:ext cx="8229600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Font typeface="Arial" panose="020B0604020202020204" pitchFamily="34" charset="0"/>
              <a:buChar char="•"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100698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468313" y="1052215"/>
            <a:ext cx="8229600" cy="936625"/>
          </a:xfrm>
          <a:prstGeom prst="rect">
            <a:avLst/>
          </a:prstGeom>
        </p:spPr>
        <p:txBody>
          <a:bodyPr bIns="0" anchor="b" anchorCtr="0">
            <a:noAutofit/>
          </a:bodyPr>
          <a:lstStyle>
            <a:lvl1pPr algn="l">
              <a:lnSpc>
                <a:spcPts val="4200"/>
              </a:lnSpc>
              <a:defRPr sz="4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innehåll 2"/>
          <p:cNvSpPr>
            <a:spLocks noGrp="1"/>
          </p:cNvSpPr>
          <p:nvPr>
            <p:ph sz="half" idx="10"/>
          </p:nvPr>
        </p:nvSpPr>
        <p:spPr>
          <a:xfrm>
            <a:off x="4658400" y="2039839"/>
            <a:ext cx="4038600" cy="41145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innehåll 3"/>
          <p:cNvSpPr>
            <a:spLocks noGrp="1"/>
          </p:cNvSpPr>
          <p:nvPr>
            <p:ph sz="half" idx="2"/>
          </p:nvPr>
        </p:nvSpPr>
        <p:spPr>
          <a:xfrm>
            <a:off x="468000" y="2050792"/>
            <a:ext cx="4038600" cy="41145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640647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 utan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6948264" y="6021288"/>
            <a:ext cx="194421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468313" y="1052215"/>
            <a:ext cx="8229600" cy="936625"/>
          </a:xfrm>
          <a:prstGeom prst="rect">
            <a:avLst/>
          </a:prstGeom>
        </p:spPr>
        <p:txBody>
          <a:bodyPr bIns="0" anchor="b" anchorCtr="0"/>
          <a:lstStyle>
            <a:lvl1pPr algn="l">
              <a:lnSpc>
                <a:spcPts val="4200"/>
              </a:lnSpc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8313" y="2061617"/>
            <a:ext cx="8229600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Font typeface="Arial" panose="020B0604020202020204" pitchFamily="34" charset="0"/>
              <a:buChar char="•"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2663624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8313" y="1124224"/>
            <a:ext cx="8229600" cy="5184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Font typeface="Arial" panose="020B0604020202020204" pitchFamily="34" charset="0"/>
              <a:buChar char="•"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altLang="sv-SE" dirty="0"/>
              <a:t>Klicka här för att ändra format på bakgrundstexten</a:t>
            </a:r>
          </a:p>
          <a:p>
            <a:pPr lvl="1"/>
            <a:r>
              <a:rPr lang="sv-SE" altLang="sv-SE" dirty="0"/>
              <a:t>Nivå två</a:t>
            </a:r>
          </a:p>
          <a:p>
            <a:pPr lvl="2"/>
            <a:r>
              <a:rPr lang="sv-SE" altLang="sv-SE" dirty="0"/>
              <a:t>Nivå tre</a:t>
            </a:r>
          </a:p>
          <a:p>
            <a:pPr lvl="3"/>
            <a:r>
              <a:rPr lang="sv-SE" altLang="sv-SE" dirty="0"/>
              <a:t>Nivå fyra</a:t>
            </a:r>
          </a:p>
          <a:p>
            <a:pPr lvl="4"/>
            <a:r>
              <a:rPr lang="sv-SE" altLang="sv-SE" dirty="0"/>
              <a:t>Nivå fem</a:t>
            </a:r>
          </a:p>
        </p:txBody>
      </p:sp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468313" y="88342"/>
            <a:ext cx="8229600" cy="936625"/>
          </a:xfrm>
          <a:prstGeom prst="rect">
            <a:avLst/>
          </a:prstGeom>
        </p:spPr>
        <p:txBody>
          <a:bodyPr bIns="0" anchor="b" anchorCtr="0"/>
          <a:lstStyle>
            <a:lvl1pPr algn="l">
              <a:lnSpc>
                <a:spcPts val="42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038701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rubrik 2"/>
          <p:cNvSpPr>
            <a:spLocks noGrp="1"/>
          </p:cNvSpPr>
          <p:nvPr>
            <p:ph type="subTitle" idx="1"/>
          </p:nvPr>
        </p:nvSpPr>
        <p:spPr>
          <a:xfrm>
            <a:off x="442800" y="4365104"/>
            <a:ext cx="8229600" cy="1656184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442800" y="3286800"/>
            <a:ext cx="8229600" cy="936625"/>
          </a:xfrm>
          <a:prstGeom prst="rect">
            <a:avLst/>
          </a:prstGeom>
        </p:spPr>
        <p:txBody>
          <a:bodyPr bIns="0" anchor="b" anchorCtr="0"/>
          <a:lstStyle>
            <a:lvl1pPr algn="ctr">
              <a:lnSpc>
                <a:spcPts val="4200"/>
              </a:lnSpc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3999" cy="2929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2899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468313" y="1052215"/>
            <a:ext cx="8229600" cy="936625"/>
          </a:xfrm>
          <a:prstGeom prst="rect">
            <a:avLst/>
          </a:prstGeom>
        </p:spPr>
        <p:txBody>
          <a:bodyPr bIns="0" anchor="b" anchorCtr="0"/>
          <a:lstStyle>
            <a:lvl1pPr algn="l">
              <a:lnSpc>
                <a:spcPts val="4200"/>
              </a:lnSpc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8313" y="2061617"/>
            <a:ext cx="8229600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Font typeface="Arial" panose="020B0604020202020204" pitchFamily="34" charset="0"/>
              <a:buChar char="•"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42371144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468313" y="1052215"/>
            <a:ext cx="8229600" cy="936625"/>
          </a:xfrm>
          <a:prstGeom prst="rect">
            <a:avLst/>
          </a:prstGeom>
        </p:spPr>
        <p:txBody>
          <a:bodyPr bIns="0" anchor="b" anchorCtr="0">
            <a:noAutofit/>
          </a:bodyPr>
          <a:lstStyle>
            <a:lvl1pPr algn="l">
              <a:lnSpc>
                <a:spcPts val="4200"/>
              </a:lnSpc>
              <a:defRPr sz="4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innehåll 2"/>
          <p:cNvSpPr>
            <a:spLocks noGrp="1"/>
          </p:cNvSpPr>
          <p:nvPr>
            <p:ph sz="half" idx="10"/>
          </p:nvPr>
        </p:nvSpPr>
        <p:spPr>
          <a:xfrm>
            <a:off x="4658400" y="2039839"/>
            <a:ext cx="4038600" cy="41145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innehåll 3"/>
          <p:cNvSpPr>
            <a:spLocks noGrp="1"/>
          </p:cNvSpPr>
          <p:nvPr>
            <p:ph sz="half" idx="2"/>
          </p:nvPr>
        </p:nvSpPr>
        <p:spPr>
          <a:xfrm>
            <a:off x="468000" y="2050792"/>
            <a:ext cx="4038600" cy="41145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2296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 utan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6948264" y="6021288"/>
            <a:ext cx="194421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468313" y="1052215"/>
            <a:ext cx="8229600" cy="936625"/>
          </a:xfrm>
          <a:prstGeom prst="rect">
            <a:avLst/>
          </a:prstGeom>
        </p:spPr>
        <p:txBody>
          <a:bodyPr bIns="0" anchor="b" anchorCtr="0"/>
          <a:lstStyle>
            <a:lvl1pPr algn="l">
              <a:lnSpc>
                <a:spcPts val="4200"/>
              </a:lnSpc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8313" y="2061617"/>
            <a:ext cx="8229600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Font typeface="Arial" panose="020B0604020202020204" pitchFamily="34" charset="0"/>
              <a:buChar char="•"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4046016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468313" y="1052215"/>
            <a:ext cx="8229600" cy="936625"/>
          </a:xfrm>
          <a:prstGeom prst="rect">
            <a:avLst/>
          </a:prstGeom>
        </p:spPr>
        <p:txBody>
          <a:bodyPr bIns="0" anchor="b" anchorCtr="0"/>
          <a:lstStyle>
            <a:lvl1pPr algn="l">
              <a:lnSpc>
                <a:spcPts val="4200"/>
              </a:lnSpc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8313" y="2061617"/>
            <a:ext cx="8229600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Font typeface="Arial" panose="020B0604020202020204" pitchFamily="34" charset="0"/>
              <a:buChar char="•"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31619534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8313" y="1124224"/>
            <a:ext cx="8229600" cy="5184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Font typeface="Arial" panose="020B0604020202020204" pitchFamily="34" charset="0"/>
              <a:buChar char="•"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altLang="sv-SE" dirty="0"/>
              <a:t>Klicka här för att ändra format på bakgrundstexten</a:t>
            </a:r>
          </a:p>
          <a:p>
            <a:pPr lvl="1"/>
            <a:r>
              <a:rPr lang="sv-SE" altLang="sv-SE" dirty="0"/>
              <a:t>Nivå två</a:t>
            </a:r>
          </a:p>
          <a:p>
            <a:pPr lvl="2"/>
            <a:r>
              <a:rPr lang="sv-SE" altLang="sv-SE" dirty="0"/>
              <a:t>Nivå tre</a:t>
            </a:r>
          </a:p>
          <a:p>
            <a:pPr lvl="3"/>
            <a:r>
              <a:rPr lang="sv-SE" altLang="sv-SE" dirty="0"/>
              <a:t>Nivå fyra</a:t>
            </a:r>
          </a:p>
          <a:p>
            <a:pPr lvl="4"/>
            <a:r>
              <a:rPr lang="sv-SE" altLang="sv-SE" dirty="0"/>
              <a:t>Nivå fem</a:t>
            </a:r>
          </a:p>
        </p:txBody>
      </p:sp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468313" y="88342"/>
            <a:ext cx="8229600" cy="936625"/>
          </a:xfrm>
          <a:prstGeom prst="rect">
            <a:avLst/>
          </a:prstGeom>
        </p:spPr>
        <p:txBody>
          <a:bodyPr bIns="0" anchor="b" anchorCtr="0"/>
          <a:lstStyle>
            <a:lvl1pPr algn="l">
              <a:lnSpc>
                <a:spcPts val="42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4724187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rubrik 2"/>
          <p:cNvSpPr>
            <a:spLocks noGrp="1"/>
          </p:cNvSpPr>
          <p:nvPr>
            <p:ph type="subTitle" idx="1"/>
          </p:nvPr>
        </p:nvSpPr>
        <p:spPr>
          <a:xfrm>
            <a:off x="442800" y="4365104"/>
            <a:ext cx="8229600" cy="1656184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442800" y="3286800"/>
            <a:ext cx="8229600" cy="936625"/>
          </a:xfrm>
          <a:prstGeom prst="rect">
            <a:avLst/>
          </a:prstGeom>
        </p:spPr>
        <p:txBody>
          <a:bodyPr bIns="0" anchor="b" anchorCtr="0"/>
          <a:lstStyle>
            <a:lvl1pPr algn="ctr">
              <a:lnSpc>
                <a:spcPts val="4200"/>
              </a:lnSpc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3999" cy="2929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2190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468313" y="1052215"/>
            <a:ext cx="8229600" cy="936625"/>
          </a:xfrm>
          <a:prstGeom prst="rect">
            <a:avLst/>
          </a:prstGeom>
        </p:spPr>
        <p:txBody>
          <a:bodyPr bIns="0" anchor="b" anchorCtr="0"/>
          <a:lstStyle>
            <a:lvl1pPr algn="l">
              <a:lnSpc>
                <a:spcPts val="4200"/>
              </a:lnSpc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8313" y="2061617"/>
            <a:ext cx="8229600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Font typeface="Arial" panose="020B0604020202020204" pitchFamily="34" charset="0"/>
              <a:buChar char="•"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15341918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468313" y="1052215"/>
            <a:ext cx="8229600" cy="936625"/>
          </a:xfrm>
          <a:prstGeom prst="rect">
            <a:avLst/>
          </a:prstGeom>
        </p:spPr>
        <p:txBody>
          <a:bodyPr bIns="0" anchor="b" anchorCtr="0">
            <a:noAutofit/>
          </a:bodyPr>
          <a:lstStyle>
            <a:lvl1pPr algn="l">
              <a:lnSpc>
                <a:spcPts val="4200"/>
              </a:lnSpc>
              <a:defRPr sz="4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innehåll 2"/>
          <p:cNvSpPr>
            <a:spLocks noGrp="1"/>
          </p:cNvSpPr>
          <p:nvPr>
            <p:ph sz="half" idx="10"/>
          </p:nvPr>
        </p:nvSpPr>
        <p:spPr>
          <a:xfrm>
            <a:off x="4658400" y="2039839"/>
            <a:ext cx="4038600" cy="41145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innehåll 3"/>
          <p:cNvSpPr>
            <a:spLocks noGrp="1"/>
          </p:cNvSpPr>
          <p:nvPr>
            <p:ph sz="half" idx="2"/>
          </p:nvPr>
        </p:nvSpPr>
        <p:spPr>
          <a:xfrm>
            <a:off x="468000" y="2050792"/>
            <a:ext cx="4038600" cy="41145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367313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 utan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6948264" y="6021288"/>
            <a:ext cx="194421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468313" y="1052215"/>
            <a:ext cx="8229600" cy="936625"/>
          </a:xfrm>
          <a:prstGeom prst="rect">
            <a:avLst/>
          </a:prstGeom>
        </p:spPr>
        <p:txBody>
          <a:bodyPr bIns="0" anchor="b" anchorCtr="0"/>
          <a:lstStyle>
            <a:lvl1pPr algn="l">
              <a:lnSpc>
                <a:spcPts val="4200"/>
              </a:lnSpc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8313" y="2061617"/>
            <a:ext cx="8229600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Font typeface="Arial" panose="020B0604020202020204" pitchFamily="34" charset="0"/>
              <a:buChar char="•"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23547243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8313" y="1124224"/>
            <a:ext cx="8229600" cy="5184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Font typeface="Arial" panose="020B0604020202020204" pitchFamily="34" charset="0"/>
              <a:buChar char="•"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altLang="sv-SE" dirty="0"/>
              <a:t>Klicka här för att ändra format på bakgrundstexten</a:t>
            </a:r>
          </a:p>
          <a:p>
            <a:pPr lvl="1"/>
            <a:r>
              <a:rPr lang="sv-SE" altLang="sv-SE" dirty="0"/>
              <a:t>Nivå två</a:t>
            </a:r>
          </a:p>
          <a:p>
            <a:pPr lvl="2"/>
            <a:r>
              <a:rPr lang="sv-SE" altLang="sv-SE" dirty="0"/>
              <a:t>Nivå tre</a:t>
            </a:r>
          </a:p>
          <a:p>
            <a:pPr lvl="3"/>
            <a:r>
              <a:rPr lang="sv-SE" altLang="sv-SE" dirty="0"/>
              <a:t>Nivå fyra</a:t>
            </a:r>
          </a:p>
          <a:p>
            <a:pPr lvl="4"/>
            <a:r>
              <a:rPr lang="sv-SE" altLang="sv-SE" dirty="0"/>
              <a:t>Nivå fem</a:t>
            </a:r>
          </a:p>
        </p:txBody>
      </p:sp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468313" y="88342"/>
            <a:ext cx="8229600" cy="936625"/>
          </a:xfrm>
          <a:prstGeom prst="rect">
            <a:avLst/>
          </a:prstGeom>
        </p:spPr>
        <p:txBody>
          <a:bodyPr bIns="0" anchor="b" anchorCtr="0"/>
          <a:lstStyle>
            <a:lvl1pPr algn="l">
              <a:lnSpc>
                <a:spcPts val="42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8266059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8313" y="1124224"/>
            <a:ext cx="8229600" cy="5184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Font typeface="Arial" panose="020B0604020202020204" pitchFamily="34" charset="0"/>
              <a:buChar char="•"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altLang="sv-SE" dirty="0"/>
              <a:t>Klicka här för att ändra format på bakgrundstexten</a:t>
            </a:r>
          </a:p>
          <a:p>
            <a:pPr lvl="1"/>
            <a:r>
              <a:rPr lang="sv-SE" altLang="sv-SE" dirty="0"/>
              <a:t>Nivå två</a:t>
            </a:r>
          </a:p>
          <a:p>
            <a:pPr lvl="2"/>
            <a:r>
              <a:rPr lang="sv-SE" altLang="sv-SE" dirty="0"/>
              <a:t>Nivå tre</a:t>
            </a:r>
          </a:p>
          <a:p>
            <a:pPr lvl="3"/>
            <a:r>
              <a:rPr lang="sv-SE" altLang="sv-SE" dirty="0"/>
              <a:t>Nivå fyra</a:t>
            </a:r>
          </a:p>
          <a:p>
            <a:pPr lvl="4"/>
            <a:r>
              <a:rPr lang="sv-SE" altLang="sv-SE" dirty="0"/>
              <a:t>Nivå fem</a:t>
            </a:r>
          </a:p>
        </p:txBody>
      </p:sp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468313" y="88342"/>
            <a:ext cx="8229600" cy="936625"/>
          </a:xfrm>
          <a:prstGeom prst="rect">
            <a:avLst/>
          </a:prstGeom>
          <a:noFill/>
        </p:spPr>
        <p:txBody>
          <a:bodyPr bIns="0" anchor="b" anchorCtr="0"/>
          <a:lstStyle>
            <a:lvl1pPr algn="l">
              <a:lnSpc>
                <a:spcPts val="4200"/>
              </a:lnSpc>
              <a:defRPr b="0" cap="none" spc="0">
                <a:ln>
                  <a:noFill/>
                </a:ln>
                <a:solidFill>
                  <a:srgbClr val="7F7F7F"/>
                </a:solidFill>
                <a:effectLst/>
              </a:defRPr>
            </a:lvl1pPr>
          </a:lstStyle>
          <a:p>
            <a:r>
              <a:rPr kumimoji="0" lang="sv-SE" sz="4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197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468313" y="1052215"/>
            <a:ext cx="8229600" cy="936625"/>
          </a:xfrm>
          <a:prstGeom prst="rect">
            <a:avLst/>
          </a:prstGeom>
        </p:spPr>
        <p:txBody>
          <a:bodyPr bIns="0" anchor="b" anchorCtr="0">
            <a:noAutofit/>
          </a:bodyPr>
          <a:lstStyle>
            <a:lvl1pPr algn="l">
              <a:lnSpc>
                <a:spcPts val="4200"/>
              </a:lnSpc>
              <a:defRPr sz="4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innehåll 2"/>
          <p:cNvSpPr>
            <a:spLocks noGrp="1"/>
          </p:cNvSpPr>
          <p:nvPr>
            <p:ph sz="half" idx="10"/>
          </p:nvPr>
        </p:nvSpPr>
        <p:spPr>
          <a:xfrm>
            <a:off x="4658400" y="2050792"/>
            <a:ext cx="4038600" cy="41145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innehåll 3"/>
          <p:cNvSpPr>
            <a:spLocks noGrp="1"/>
          </p:cNvSpPr>
          <p:nvPr>
            <p:ph sz="half" idx="2"/>
          </p:nvPr>
        </p:nvSpPr>
        <p:spPr>
          <a:xfrm>
            <a:off x="468000" y="2050792"/>
            <a:ext cx="4038600" cy="41145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5755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 utan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6948264" y="6021288"/>
            <a:ext cx="194421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468313" y="1052215"/>
            <a:ext cx="8229600" cy="936625"/>
          </a:xfrm>
          <a:prstGeom prst="rect">
            <a:avLst/>
          </a:prstGeom>
        </p:spPr>
        <p:txBody>
          <a:bodyPr bIns="0" anchor="b" anchorCtr="0"/>
          <a:lstStyle>
            <a:lvl1pPr algn="l">
              <a:lnSpc>
                <a:spcPts val="4200"/>
              </a:lnSpc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8313" y="2061617"/>
            <a:ext cx="8229600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Font typeface="Arial" panose="020B0604020202020204" pitchFamily="34" charset="0"/>
              <a:buChar char="•"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4105224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8313" y="1124224"/>
            <a:ext cx="8229600" cy="5184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Font typeface="Arial" panose="020B0604020202020204" pitchFamily="34" charset="0"/>
              <a:buChar char="•"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  <a:endParaRPr lang="sv-SE" altLang="sv-SE" dirty="0"/>
          </a:p>
        </p:txBody>
      </p:sp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468313" y="88342"/>
            <a:ext cx="8229600" cy="936625"/>
          </a:xfrm>
          <a:prstGeom prst="rect">
            <a:avLst/>
          </a:prstGeom>
        </p:spPr>
        <p:txBody>
          <a:bodyPr bIns="0" anchor="b" anchorCtr="0"/>
          <a:lstStyle>
            <a:lvl1pPr algn="l">
              <a:lnSpc>
                <a:spcPts val="42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642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rubrik 2"/>
          <p:cNvSpPr>
            <a:spLocks noGrp="1"/>
          </p:cNvSpPr>
          <p:nvPr>
            <p:ph type="subTitle" idx="1"/>
          </p:nvPr>
        </p:nvSpPr>
        <p:spPr>
          <a:xfrm>
            <a:off x="442800" y="4365104"/>
            <a:ext cx="8229600" cy="1656184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442800" y="3286800"/>
            <a:ext cx="8229600" cy="936625"/>
          </a:xfrm>
          <a:prstGeom prst="rect">
            <a:avLst/>
          </a:prstGeom>
        </p:spPr>
        <p:txBody>
          <a:bodyPr bIns="0" anchor="b" anchorCtr="0"/>
          <a:lstStyle>
            <a:lvl1pPr algn="ctr">
              <a:lnSpc>
                <a:spcPts val="4200"/>
              </a:lnSpc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3999" cy="2929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5272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468313" y="1052215"/>
            <a:ext cx="8229600" cy="936625"/>
          </a:xfrm>
          <a:prstGeom prst="rect">
            <a:avLst/>
          </a:prstGeom>
        </p:spPr>
        <p:txBody>
          <a:bodyPr bIns="0" anchor="b" anchorCtr="0"/>
          <a:lstStyle>
            <a:lvl1pPr algn="l">
              <a:lnSpc>
                <a:spcPts val="4200"/>
              </a:lnSpc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8313" y="2061617"/>
            <a:ext cx="8229600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Font typeface="Arial" panose="020B0604020202020204" pitchFamily="34" charset="0"/>
              <a:buChar char="•"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178016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468313" y="1052215"/>
            <a:ext cx="8229600" cy="936625"/>
          </a:xfrm>
          <a:prstGeom prst="rect">
            <a:avLst/>
          </a:prstGeom>
        </p:spPr>
        <p:txBody>
          <a:bodyPr bIns="0" anchor="b" anchorCtr="0">
            <a:noAutofit/>
          </a:bodyPr>
          <a:lstStyle>
            <a:lvl1pPr algn="l">
              <a:lnSpc>
                <a:spcPts val="4200"/>
              </a:lnSpc>
              <a:defRPr sz="4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innehåll 2"/>
          <p:cNvSpPr>
            <a:spLocks noGrp="1"/>
          </p:cNvSpPr>
          <p:nvPr>
            <p:ph sz="half" idx="10"/>
          </p:nvPr>
        </p:nvSpPr>
        <p:spPr>
          <a:xfrm>
            <a:off x="4658400" y="2039839"/>
            <a:ext cx="4038600" cy="41145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innehåll 3"/>
          <p:cNvSpPr>
            <a:spLocks noGrp="1"/>
          </p:cNvSpPr>
          <p:nvPr>
            <p:ph sz="half" idx="2"/>
          </p:nvPr>
        </p:nvSpPr>
        <p:spPr>
          <a:xfrm>
            <a:off x="468000" y="2050792"/>
            <a:ext cx="4038600" cy="41145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167603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 utan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6948264" y="6021288"/>
            <a:ext cx="194421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468313" y="1052215"/>
            <a:ext cx="8229600" cy="936625"/>
          </a:xfrm>
          <a:prstGeom prst="rect">
            <a:avLst/>
          </a:prstGeom>
        </p:spPr>
        <p:txBody>
          <a:bodyPr bIns="0" anchor="b" anchorCtr="0"/>
          <a:lstStyle>
            <a:lvl1pPr algn="l">
              <a:lnSpc>
                <a:spcPts val="4200"/>
              </a:lnSpc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8313" y="2061617"/>
            <a:ext cx="8229600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Font typeface="Arial" panose="020B0604020202020204" pitchFamily="34" charset="0"/>
              <a:buChar char="•"/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2058812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8.jpe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10.jpe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6666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v-SE">
              <a:solidFill>
                <a:schemeClr val="bg2"/>
              </a:solidFill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7956376" y="6597650"/>
            <a:ext cx="86469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sv-SE" altLang="sv-SE" sz="1000" b="1" dirty="0">
                <a:solidFill>
                  <a:schemeClr val="bg1"/>
                </a:solidFill>
                <a:latin typeface="Calibri" pitchFamily="34" charset="0"/>
              </a:rPr>
              <a:t>www.rvn.se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17475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000" y="6125722"/>
            <a:ext cx="1391040" cy="323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306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04" r:id="rId2"/>
    <p:sldLayoutId id="2147483656" r:id="rId3"/>
    <p:sldLayoutId id="2147483748" r:id="rId4"/>
    <p:sldLayoutId id="2147483750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68000" y="1196856"/>
            <a:ext cx="8229600" cy="93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68000" y="2206800"/>
            <a:ext cx="8229600" cy="410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6666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v-SE">
              <a:solidFill>
                <a:schemeClr val="bg2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16724"/>
            <a:ext cx="9144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000" y="6125722"/>
            <a:ext cx="1391040" cy="323355"/>
          </a:xfrm>
          <a:prstGeom prst="rect">
            <a:avLst/>
          </a:prstGeom>
        </p:spPr>
      </p:pic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7956376" y="6597650"/>
            <a:ext cx="86469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sv-SE" altLang="sv-SE" sz="1000" b="1" dirty="0">
                <a:solidFill>
                  <a:schemeClr val="bg1"/>
                </a:solidFill>
                <a:latin typeface="Calibri" pitchFamily="34" charset="0"/>
              </a:rPr>
              <a:t>www.rvn.se</a:t>
            </a:r>
          </a:p>
        </p:txBody>
      </p:sp>
    </p:spTree>
    <p:extLst>
      <p:ext uri="{BB962C8B-B14F-4D97-AF65-F5344CB8AC3E}">
        <p14:creationId xmlns:p14="http://schemas.microsoft.com/office/powerpoint/2010/main" val="150496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69" r:id="rId3"/>
    <p:sldLayoutId id="2147483754" r:id="rId4"/>
    <p:sldLayoutId id="2147483766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6666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v-SE">
              <a:solidFill>
                <a:schemeClr val="bg2"/>
              </a:solidFill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17475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000" y="6125722"/>
            <a:ext cx="1391040" cy="323355"/>
          </a:xfrm>
          <a:prstGeom prst="rect">
            <a:avLst/>
          </a:prstGeom>
        </p:spPr>
      </p:pic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7956376" y="6597650"/>
            <a:ext cx="86469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sv-SE" altLang="sv-SE" sz="1000" b="1" dirty="0">
                <a:solidFill>
                  <a:schemeClr val="bg1"/>
                </a:solidFill>
                <a:latin typeface="Calibri" pitchFamily="34" charset="0"/>
              </a:rPr>
              <a:t>www.rvn.se</a:t>
            </a:r>
          </a:p>
        </p:txBody>
      </p:sp>
    </p:spTree>
    <p:extLst>
      <p:ext uri="{BB962C8B-B14F-4D97-AF65-F5344CB8AC3E}">
        <p14:creationId xmlns:p14="http://schemas.microsoft.com/office/powerpoint/2010/main" val="128532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68000" y="1196856"/>
            <a:ext cx="8229600" cy="93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68000" y="2206800"/>
            <a:ext cx="8229600" cy="410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6666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v-SE">
              <a:solidFill>
                <a:schemeClr val="bg2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16724"/>
            <a:ext cx="9144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000" y="6125722"/>
            <a:ext cx="1391040" cy="323355"/>
          </a:xfrm>
          <a:prstGeom prst="rect">
            <a:avLst/>
          </a:prstGeom>
        </p:spPr>
      </p:pic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7956376" y="6597650"/>
            <a:ext cx="86469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sv-SE" altLang="sv-SE" sz="1000" b="1" dirty="0">
                <a:solidFill>
                  <a:schemeClr val="bg1"/>
                </a:solidFill>
                <a:latin typeface="Calibri" pitchFamily="34" charset="0"/>
              </a:rPr>
              <a:t>www.rvn.se</a:t>
            </a:r>
          </a:p>
        </p:txBody>
      </p:sp>
    </p:spTree>
    <p:extLst>
      <p:ext uri="{BB962C8B-B14F-4D97-AF65-F5344CB8AC3E}">
        <p14:creationId xmlns:p14="http://schemas.microsoft.com/office/powerpoint/2010/main" val="369615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70" r:id="rId3"/>
    <p:sldLayoutId id="2147483759" r:id="rId4"/>
    <p:sldLayoutId id="2147483767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68000" y="1051200"/>
            <a:ext cx="8229600" cy="93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68000" y="2206800"/>
            <a:ext cx="8229600" cy="410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16724"/>
            <a:ext cx="9144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000" y="6125722"/>
            <a:ext cx="1391040" cy="323355"/>
          </a:xfrm>
          <a:prstGeom prst="rect">
            <a:avLst/>
          </a:prstGeom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6666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v-SE">
              <a:solidFill>
                <a:schemeClr val="bg2"/>
              </a:solidFill>
            </a:endParaRP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7956376" y="6597650"/>
            <a:ext cx="86469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sv-SE" altLang="sv-SE" sz="1000" b="1" dirty="0">
                <a:solidFill>
                  <a:schemeClr val="bg1"/>
                </a:solidFill>
                <a:latin typeface="Calibri" pitchFamily="34" charset="0"/>
              </a:rPr>
              <a:t>www.rvn.se</a:t>
            </a:r>
          </a:p>
        </p:txBody>
      </p:sp>
    </p:spTree>
    <p:extLst>
      <p:ext uri="{BB962C8B-B14F-4D97-AF65-F5344CB8AC3E}">
        <p14:creationId xmlns:p14="http://schemas.microsoft.com/office/powerpoint/2010/main" val="20737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71" r:id="rId3"/>
    <p:sldLayoutId id="2147483764" r:id="rId4"/>
    <p:sldLayoutId id="2147483768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6666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v-SE">
              <a:solidFill>
                <a:schemeClr val="bg2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7956376" y="6597650"/>
            <a:ext cx="86469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sv-SE" altLang="sv-SE" sz="1000" b="1" dirty="0">
                <a:solidFill>
                  <a:schemeClr val="bg1"/>
                </a:solidFill>
                <a:latin typeface="Calibri" pitchFamily="34" charset="0"/>
              </a:rPr>
              <a:t>www.rvn.se</a:t>
            </a:r>
          </a:p>
        </p:txBody>
      </p:sp>
      <p:sp>
        <p:nvSpPr>
          <p:cNvPr id="7" name="Platshållare för rubrik 1"/>
          <p:cNvSpPr>
            <a:spLocks noGrp="1"/>
          </p:cNvSpPr>
          <p:nvPr>
            <p:ph type="title"/>
          </p:nvPr>
        </p:nvSpPr>
        <p:spPr>
          <a:xfrm>
            <a:off x="468000" y="1051200"/>
            <a:ext cx="8229600" cy="93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Platshållare för text 2"/>
          <p:cNvSpPr>
            <a:spLocks noGrp="1"/>
          </p:cNvSpPr>
          <p:nvPr>
            <p:ph type="body" idx="1"/>
          </p:nvPr>
        </p:nvSpPr>
        <p:spPr>
          <a:xfrm>
            <a:off x="468000" y="2206800"/>
            <a:ext cx="8229600" cy="410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47753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</p:sldLayoutIdLst>
  <p:txStyles>
    <p:titleStyle>
      <a:lvl1pPr algn="l" defTabSz="914400" rtl="0" eaLnBrk="1" latinLnBrk="0" hangingPunct="1">
        <a:spcBef>
          <a:spcPct val="0"/>
        </a:spcBef>
        <a:buNone/>
        <a:defRPr sz="4200" b="0" kern="1200" cap="none" spc="0">
          <a:ln>
            <a:noFill/>
          </a:ln>
          <a:solidFill>
            <a:srgbClr val="7F7F7F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sz="3200" dirty="0"/>
              <a:t>Hur arbetar vi med dessa och hur följer vi upp följsamheten mot detsamma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800" dirty="0"/>
              <a:t>Slas behandlingsriktlinjer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179512" y="6559010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Thomas Blomberg</a:t>
            </a:r>
          </a:p>
        </p:txBody>
      </p:sp>
    </p:spTree>
    <p:extLst>
      <p:ext uri="{BB962C8B-B14F-4D97-AF65-F5344CB8AC3E}">
        <p14:creationId xmlns:p14="http://schemas.microsoft.com/office/powerpoint/2010/main" val="4030950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8313" y="1052216"/>
            <a:ext cx="8229600" cy="615696"/>
          </a:xfrm>
        </p:spPr>
        <p:txBody>
          <a:bodyPr/>
          <a:lstStyle/>
          <a:p>
            <a:r>
              <a:rPr lang="sv-SE" dirty="0"/>
              <a:t>Slas behandlingsriktlinjer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Behövs behandlingsriktlinjer</a:t>
            </a:r>
          </a:p>
          <a:p>
            <a:r>
              <a:rPr lang="sv-SE" dirty="0"/>
              <a:t>Att skapa behandlingsriktlinjer</a:t>
            </a:r>
          </a:p>
          <a:p>
            <a:r>
              <a:rPr lang="sv-SE" dirty="0"/>
              <a:t>Att uppdatera behandlingsriktlinjer</a:t>
            </a:r>
          </a:p>
          <a:p>
            <a:r>
              <a:rPr lang="sv-SE" dirty="0"/>
              <a:t>Att lokalanpassa behandlingsriktlinjer</a:t>
            </a:r>
          </a:p>
          <a:p>
            <a:r>
              <a:rPr lang="sv-SE" dirty="0"/>
              <a:t>Att arbeta efter behandlingsriktlinjer</a:t>
            </a:r>
          </a:p>
          <a:p>
            <a:r>
              <a:rPr lang="sv-SE" dirty="0"/>
              <a:t>Att följa upp följsamheten till behandlingsriktlinjer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179512" y="6559010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Thomas Blomberg</a:t>
            </a:r>
          </a:p>
        </p:txBody>
      </p:sp>
    </p:spTree>
    <p:extLst>
      <p:ext uri="{BB962C8B-B14F-4D97-AF65-F5344CB8AC3E}">
        <p14:creationId xmlns:p14="http://schemas.microsoft.com/office/powerpoint/2010/main" val="2621734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8313" y="1052216"/>
            <a:ext cx="8229600" cy="615696"/>
          </a:xfrm>
        </p:spPr>
        <p:txBody>
          <a:bodyPr/>
          <a:lstStyle/>
          <a:p>
            <a:r>
              <a:rPr lang="sv-SE" dirty="0"/>
              <a:t>Slas behandlingsriktlinjer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179512" y="6559010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Thomas Blomberg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468313" y="170080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Behövs behandlingsriktlinjer?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486896" y="2256924"/>
            <a:ext cx="372506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Medicinska områden</a:t>
            </a:r>
            <a:r>
              <a:rPr lang="sv-SE" sz="2800" dirty="0"/>
              <a:t> </a:t>
            </a:r>
            <a:r>
              <a:rPr lang="sv-SE" sz="2000" dirty="0"/>
              <a:t>(ex.)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Lungmedicin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Kardiologi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Neurologi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Endokrinologi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Gastroenterologi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Kirurgi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Gynekologi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Obstetrik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Ortopedi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Psykiatri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Vuxen - Barn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4493846" y="2312293"/>
            <a:ext cx="411060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Beslutsunderlag för behandling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Anamnes</a:t>
            </a:r>
          </a:p>
          <a:p>
            <a:pPr marL="800100" lvl="1" indent="-342900">
              <a:buSzPct val="90000"/>
              <a:buFont typeface="Courier New" panose="02070309020205020404" pitchFamily="49" charset="0"/>
              <a:buChar char="o"/>
            </a:pPr>
            <a:r>
              <a:rPr lang="sv-SE" dirty="0"/>
              <a:t>Aktuella besvär (S, O, P, Q, R, S, T)</a:t>
            </a:r>
          </a:p>
          <a:p>
            <a:pPr marL="800100" lvl="1" indent="-342900">
              <a:buSzPct val="90000"/>
              <a:buFont typeface="Courier New" panose="02070309020205020404" pitchFamily="49" charset="0"/>
              <a:buChar char="o"/>
            </a:pPr>
            <a:r>
              <a:rPr lang="sv-SE" dirty="0"/>
              <a:t>Tidigare sjukdomar</a:t>
            </a:r>
          </a:p>
          <a:p>
            <a:pPr marL="800100" lvl="1" indent="-342900">
              <a:buSzPct val="90000"/>
              <a:buFont typeface="Courier New" panose="02070309020205020404" pitchFamily="49" charset="0"/>
              <a:buChar char="o"/>
            </a:pPr>
            <a:r>
              <a:rPr lang="sv-SE" dirty="0"/>
              <a:t>Medicinering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Symtom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Undersökningsfynd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/>
          </a:p>
          <a:p>
            <a:r>
              <a:rPr lang="sv-SE" sz="2400" dirty="0"/>
              <a:t>Behandlingsalternativ</a:t>
            </a:r>
          </a:p>
        </p:txBody>
      </p:sp>
    </p:spTree>
    <p:extLst>
      <p:ext uri="{BB962C8B-B14F-4D97-AF65-F5344CB8AC3E}">
        <p14:creationId xmlns:p14="http://schemas.microsoft.com/office/powerpoint/2010/main" val="68886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8313" y="1052216"/>
            <a:ext cx="8229600" cy="615696"/>
          </a:xfrm>
        </p:spPr>
        <p:txBody>
          <a:bodyPr/>
          <a:lstStyle/>
          <a:p>
            <a:r>
              <a:rPr lang="sv-SE" dirty="0"/>
              <a:t>Slas behandlingsriktlinjer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8313" y="2276356"/>
            <a:ext cx="1583407" cy="3969935"/>
          </a:xfrm>
        </p:spPr>
        <p:txBody>
          <a:bodyPr/>
          <a:lstStyle/>
          <a:p>
            <a:r>
              <a:rPr lang="sv-SE" dirty="0"/>
              <a:t>Vem?</a:t>
            </a:r>
          </a:p>
          <a:p>
            <a:r>
              <a:rPr lang="sv-SE" dirty="0"/>
              <a:t>För vem?</a:t>
            </a:r>
          </a:p>
          <a:p>
            <a:r>
              <a:rPr lang="sv-SE" dirty="0"/>
              <a:t>Hur?</a:t>
            </a:r>
          </a:p>
          <a:p>
            <a:r>
              <a:rPr lang="sv-SE" dirty="0"/>
              <a:t>Vad?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179512" y="6559010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Thomas Blomberg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468313" y="170080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Att skapa behandlingsriktlinjer.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2"/>
          <a:srcRect l="3308" t="20160" r="34324" b="16800"/>
          <a:stretch/>
        </p:blipFill>
        <p:spPr>
          <a:xfrm>
            <a:off x="2051720" y="2337476"/>
            <a:ext cx="6874997" cy="390881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23208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8313" y="1052216"/>
            <a:ext cx="8229600" cy="615696"/>
          </a:xfrm>
        </p:spPr>
        <p:txBody>
          <a:bodyPr/>
          <a:lstStyle/>
          <a:p>
            <a:r>
              <a:rPr lang="sv-SE" dirty="0"/>
              <a:t>Slas behandlingsriktlinjer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8313" y="2276356"/>
            <a:ext cx="8229600" cy="3969935"/>
          </a:xfrm>
        </p:spPr>
        <p:txBody>
          <a:bodyPr/>
          <a:lstStyle/>
          <a:p>
            <a:r>
              <a:rPr lang="sv-SE" dirty="0"/>
              <a:t>Följa den medicinska utvecklingen</a:t>
            </a:r>
          </a:p>
          <a:p>
            <a:r>
              <a:rPr lang="sv-SE" dirty="0"/>
              <a:t>Krav på dokumentation/ studier</a:t>
            </a:r>
          </a:p>
          <a:p>
            <a:r>
              <a:rPr lang="sv-SE" dirty="0"/>
              <a:t>Uppdateras kontinuerligt?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179512" y="6559010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Thomas Blomberg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468313" y="170080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Att uppdatera behandlingsriktlinjer.</a:t>
            </a:r>
          </a:p>
        </p:txBody>
      </p:sp>
    </p:spTree>
    <p:extLst>
      <p:ext uri="{BB962C8B-B14F-4D97-AF65-F5344CB8AC3E}">
        <p14:creationId xmlns:p14="http://schemas.microsoft.com/office/powerpoint/2010/main" val="2869722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8313" y="1052216"/>
            <a:ext cx="8229600" cy="615696"/>
          </a:xfrm>
        </p:spPr>
        <p:txBody>
          <a:bodyPr/>
          <a:lstStyle/>
          <a:p>
            <a:r>
              <a:rPr lang="sv-SE" dirty="0"/>
              <a:t>Slas behandlingsriktlinjer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8313" y="2276356"/>
            <a:ext cx="8229600" cy="3969935"/>
          </a:xfrm>
        </p:spPr>
        <p:txBody>
          <a:bodyPr/>
          <a:lstStyle/>
          <a:p>
            <a:r>
              <a:rPr lang="sv-SE" dirty="0"/>
              <a:t>21 Regioner (landsting)</a:t>
            </a:r>
          </a:p>
          <a:p>
            <a:r>
              <a:rPr lang="sv-SE" dirty="0"/>
              <a:t>Minst 21 behandlingstraditioner.</a:t>
            </a:r>
          </a:p>
          <a:p>
            <a:endParaRPr lang="sv-SE" dirty="0"/>
          </a:p>
          <a:p>
            <a:r>
              <a:rPr lang="sv-SE" dirty="0"/>
              <a:t>Ändå - mycket små olikheter mellan olika regioner.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179512" y="6559010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Thomas Blomberg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468313" y="170080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Att lokalanpassa behandlingsriktlinjer.</a:t>
            </a:r>
          </a:p>
        </p:txBody>
      </p:sp>
    </p:spTree>
    <p:extLst>
      <p:ext uri="{BB962C8B-B14F-4D97-AF65-F5344CB8AC3E}">
        <p14:creationId xmlns:p14="http://schemas.microsoft.com/office/powerpoint/2010/main" val="13123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8313" y="1052216"/>
            <a:ext cx="8229600" cy="615696"/>
          </a:xfrm>
        </p:spPr>
        <p:txBody>
          <a:bodyPr/>
          <a:lstStyle/>
          <a:p>
            <a:r>
              <a:rPr lang="sv-SE" dirty="0"/>
              <a:t>Slas behandlingsriktlinjer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8313" y="2276356"/>
            <a:ext cx="8229600" cy="3969935"/>
          </a:xfrm>
        </p:spPr>
        <p:txBody>
          <a:bodyPr/>
          <a:lstStyle/>
          <a:p>
            <a:r>
              <a:rPr lang="sv-SE" dirty="0"/>
              <a:t>PBT</a:t>
            </a:r>
          </a:p>
          <a:p>
            <a:r>
              <a:rPr lang="sv-SE" dirty="0"/>
              <a:t>RETTS – ESS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  <a:tabLst>
                <a:tab pos="355600" algn="l"/>
              </a:tabLst>
            </a:pPr>
            <a:r>
              <a:rPr lang="sv-SE" dirty="0"/>
              <a:t>	Exempel</a:t>
            </a:r>
          </a:p>
          <a:p>
            <a:pPr lvl="1">
              <a:tabLst>
                <a:tab pos="355600" algn="l"/>
              </a:tabLst>
            </a:pPr>
            <a:r>
              <a:rPr lang="sv-SE" dirty="0"/>
              <a:t>ESS 4	</a:t>
            </a:r>
            <a:r>
              <a:rPr lang="sv-SE" sz="1800" dirty="0"/>
              <a:t>-</a:t>
            </a:r>
            <a:r>
              <a:rPr lang="sv-SE" dirty="0"/>
              <a:t> </a:t>
            </a:r>
            <a:r>
              <a:rPr lang="sv-SE" sz="1800" dirty="0"/>
              <a:t>Andningsbesvär/</a:t>
            </a:r>
            <a:r>
              <a:rPr lang="sv-SE" sz="1800" dirty="0" err="1"/>
              <a:t>dyspné</a:t>
            </a:r>
            <a:r>
              <a:rPr lang="sv-SE" sz="1800" dirty="0"/>
              <a:t>/andnöd</a:t>
            </a:r>
          </a:p>
          <a:p>
            <a:pPr marL="1974850" lvl="4" indent="-146050">
              <a:buFontTx/>
              <a:buChar char="-"/>
              <a:tabLst>
                <a:tab pos="355600" algn="l"/>
              </a:tabLst>
            </a:pPr>
            <a:r>
              <a:rPr lang="sv-SE" sz="1800" dirty="0"/>
              <a:t>Bröstsmärta vid andning</a:t>
            </a:r>
          </a:p>
          <a:p>
            <a:pPr marL="1974850" lvl="4" indent="-146050">
              <a:buFontTx/>
              <a:buChar char="-"/>
              <a:tabLst>
                <a:tab pos="355600" algn="l"/>
              </a:tabLst>
            </a:pPr>
            <a:r>
              <a:rPr lang="sv-SE" sz="1800" dirty="0"/>
              <a:t>Hyperventilation</a:t>
            </a:r>
          </a:p>
          <a:p>
            <a:pPr marL="1974850" lvl="4" indent="-146050">
              <a:buFontTx/>
              <a:buChar char="-"/>
              <a:tabLst>
                <a:tab pos="355600" algn="l"/>
              </a:tabLst>
            </a:pPr>
            <a:endParaRPr lang="sv-SE" sz="2200" dirty="0"/>
          </a:p>
          <a:p>
            <a:pPr lvl="1"/>
            <a:r>
              <a:rPr lang="sv-SE" dirty="0"/>
              <a:t>ESS 5	- </a:t>
            </a:r>
            <a:r>
              <a:rPr lang="sv-SE" sz="1800" dirty="0"/>
              <a:t>Bröstsmärta/bröstkorgssmärta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179512" y="6559010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Thomas Blomberg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468313" y="170080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Att arbeta efter behandlingsriktlinjer.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5796136" y="3861048"/>
            <a:ext cx="302433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PBT </a:t>
            </a:r>
          </a:p>
          <a:p>
            <a:r>
              <a:rPr lang="sv-SE" dirty="0"/>
              <a:t>A01, A02, A03, A05, C01, C04, M02, M04, Ö03</a:t>
            </a:r>
          </a:p>
          <a:p>
            <a:endParaRPr lang="sv-SE" dirty="0"/>
          </a:p>
          <a:p>
            <a:endParaRPr lang="sv-SE" dirty="0"/>
          </a:p>
          <a:p>
            <a:r>
              <a:rPr lang="sv-SE" sz="2000" dirty="0"/>
              <a:t>PBT</a:t>
            </a:r>
          </a:p>
          <a:p>
            <a:r>
              <a:rPr lang="sv-SE" dirty="0"/>
              <a:t>C01, B01, B03</a:t>
            </a:r>
          </a:p>
        </p:txBody>
      </p:sp>
    </p:spTree>
    <p:extLst>
      <p:ext uri="{BB962C8B-B14F-4D97-AF65-F5344CB8AC3E}">
        <p14:creationId xmlns:p14="http://schemas.microsoft.com/office/powerpoint/2010/main" val="2202995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8313" y="1052216"/>
            <a:ext cx="8229600" cy="615696"/>
          </a:xfrm>
        </p:spPr>
        <p:txBody>
          <a:bodyPr/>
          <a:lstStyle/>
          <a:p>
            <a:r>
              <a:rPr lang="sv-SE" dirty="0"/>
              <a:t>Slas behandlingsriktlinjer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8313" y="2276356"/>
            <a:ext cx="8229600" cy="3969935"/>
          </a:xfrm>
        </p:spPr>
        <p:txBody>
          <a:bodyPr/>
          <a:lstStyle/>
          <a:p>
            <a:r>
              <a:rPr lang="sv-SE" dirty="0"/>
              <a:t>Journalgranskning – manuell</a:t>
            </a:r>
          </a:p>
          <a:p>
            <a:r>
              <a:rPr lang="sv-SE" dirty="0"/>
              <a:t>Journalgranskning – automatisk</a:t>
            </a:r>
          </a:p>
          <a:p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179512" y="6559010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Thomas Blomberg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468313" y="1700808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Att följa upp följsamheten till behandlingsriktlinjer.</a:t>
            </a:r>
          </a:p>
        </p:txBody>
      </p:sp>
    </p:spTree>
    <p:extLst>
      <p:ext uri="{BB962C8B-B14F-4D97-AF65-F5344CB8AC3E}">
        <p14:creationId xmlns:p14="http://schemas.microsoft.com/office/powerpoint/2010/main" val="1986886739"/>
      </p:ext>
    </p:extLst>
  </p:cSld>
  <p:clrMapOvr>
    <a:masterClrMapping/>
  </p:clrMapOvr>
</p:sld>
</file>

<file path=ppt/theme/theme1.xml><?xml version="1.0" encoding="utf-8"?>
<a:theme xmlns:a="http://schemas.openxmlformats.org/drawingml/2006/main" name="RVN Blå (Standard)">
  <a:themeElements>
    <a:clrScheme name="RVN">
      <a:dk1>
        <a:srgbClr val="000000"/>
      </a:dk1>
      <a:lt1>
        <a:srgbClr val="FFFFFF"/>
      </a:lt1>
      <a:dk2>
        <a:srgbClr val="A19C97"/>
      </a:dk2>
      <a:lt2>
        <a:srgbClr val="E7E5E4"/>
      </a:lt2>
      <a:accent1>
        <a:srgbClr val="009FE3"/>
      </a:accent1>
      <a:accent2>
        <a:srgbClr val="95C11F"/>
      </a:accent2>
      <a:accent3>
        <a:srgbClr val="FFCC00"/>
      </a:accent3>
      <a:accent4>
        <a:srgbClr val="954B97"/>
      </a:accent4>
      <a:accent5>
        <a:srgbClr val="EB6209"/>
      </a:accent5>
      <a:accent6>
        <a:srgbClr val="E8308A"/>
      </a:accent6>
      <a:hlink>
        <a:srgbClr val="005CA9"/>
      </a:hlink>
      <a:folHlink>
        <a:srgbClr val="954B9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VN_PowerPoint_mall.potx" id="{4650C3A2-1D8B-44DE-ACB6-143DE8A12CF4}" vid="{162060BC-AA74-4A46-AA79-1EAFA0E93B77}"/>
    </a:ext>
  </a:extLst>
</a:theme>
</file>

<file path=ppt/theme/theme2.xml><?xml version="1.0" encoding="utf-8"?>
<a:theme xmlns:a="http://schemas.openxmlformats.org/drawingml/2006/main" name="RVN Grön">
  <a:themeElements>
    <a:clrScheme name="RVN">
      <a:dk1>
        <a:srgbClr val="000000"/>
      </a:dk1>
      <a:lt1>
        <a:srgbClr val="FFFFFF"/>
      </a:lt1>
      <a:dk2>
        <a:srgbClr val="A19C97"/>
      </a:dk2>
      <a:lt2>
        <a:srgbClr val="E7E5E4"/>
      </a:lt2>
      <a:accent1>
        <a:srgbClr val="009FE3"/>
      </a:accent1>
      <a:accent2>
        <a:srgbClr val="95C11F"/>
      </a:accent2>
      <a:accent3>
        <a:srgbClr val="FFCC00"/>
      </a:accent3>
      <a:accent4>
        <a:srgbClr val="954B97"/>
      </a:accent4>
      <a:accent5>
        <a:srgbClr val="EB6209"/>
      </a:accent5>
      <a:accent6>
        <a:srgbClr val="E8308A"/>
      </a:accent6>
      <a:hlink>
        <a:srgbClr val="005CA9"/>
      </a:hlink>
      <a:folHlink>
        <a:srgbClr val="954B9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VN_PowerPoint_mall.potx" id="{4650C3A2-1D8B-44DE-ACB6-143DE8A12CF4}" vid="{CED5E2A5-7573-4AB6-BC99-11FD8E9D0127}"/>
    </a:ext>
  </a:extLst>
</a:theme>
</file>

<file path=ppt/theme/theme3.xml><?xml version="1.0" encoding="utf-8"?>
<a:theme xmlns:a="http://schemas.openxmlformats.org/drawingml/2006/main" name="RVN Gul">
  <a:themeElements>
    <a:clrScheme name="RVN">
      <a:dk1>
        <a:srgbClr val="000000"/>
      </a:dk1>
      <a:lt1>
        <a:srgbClr val="FFFFFF"/>
      </a:lt1>
      <a:dk2>
        <a:srgbClr val="A19C97"/>
      </a:dk2>
      <a:lt2>
        <a:srgbClr val="E7E5E4"/>
      </a:lt2>
      <a:accent1>
        <a:srgbClr val="009FE3"/>
      </a:accent1>
      <a:accent2>
        <a:srgbClr val="95C11F"/>
      </a:accent2>
      <a:accent3>
        <a:srgbClr val="FFCC00"/>
      </a:accent3>
      <a:accent4>
        <a:srgbClr val="954B97"/>
      </a:accent4>
      <a:accent5>
        <a:srgbClr val="EB6209"/>
      </a:accent5>
      <a:accent6>
        <a:srgbClr val="E8308A"/>
      </a:accent6>
      <a:hlink>
        <a:srgbClr val="005CA9"/>
      </a:hlink>
      <a:folHlink>
        <a:srgbClr val="954B9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VN_PowerPoint_mall.potx" id="{4650C3A2-1D8B-44DE-ACB6-143DE8A12CF4}" vid="{71EEC648-10A2-4859-A70C-607032C4480A}"/>
    </a:ext>
  </a:extLst>
</a:theme>
</file>

<file path=ppt/theme/theme4.xml><?xml version="1.0" encoding="utf-8"?>
<a:theme xmlns:a="http://schemas.openxmlformats.org/drawingml/2006/main" name="RVN Lila">
  <a:themeElements>
    <a:clrScheme name="RVN">
      <a:dk1>
        <a:srgbClr val="000000"/>
      </a:dk1>
      <a:lt1>
        <a:srgbClr val="FFFFFF"/>
      </a:lt1>
      <a:dk2>
        <a:srgbClr val="A19C97"/>
      </a:dk2>
      <a:lt2>
        <a:srgbClr val="E7E5E4"/>
      </a:lt2>
      <a:accent1>
        <a:srgbClr val="009FE3"/>
      </a:accent1>
      <a:accent2>
        <a:srgbClr val="95C11F"/>
      </a:accent2>
      <a:accent3>
        <a:srgbClr val="FFCC00"/>
      </a:accent3>
      <a:accent4>
        <a:srgbClr val="954B97"/>
      </a:accent4>
      <a:accent5>
        <a:srgbClr val="EB6209"/>
      </a:accent5>
      <a:accent6>
        <a:srgbClr val="E8308A"/>
      </a:accent6>
      <a:hlink>
        <a:srgbClr val="005CA9"/>
      </a:hlink>
      <a:folHlink>
        <a:srgbClr val="954B9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VN_PowerPoint_mall.potx" id="{4650C3A2-1D8B-44DE-ACB6-143DE8A12CF4}" vid="{AB04366E-E1B3-4CA8-B519-BA6A12E8637F}"/>
    </a:ext>
  </a:extLst>
</a:theme>
</file>

<file path=ppt/theme/theme5.xml><?xml version="1.0" encoding="utf-8"?>
<a:theme xmlns:a="http://schemas.openxmlformats.org/drawingml/2006/main" name="RVN Orange">
  <a:themeElements>
    <a:clrScheme name="RVN">
      <a:dk1>
        <a:srgbClr val="000000"/>
      </a:dk1>
      <a:lt1>
        <a:srgbClr val="FFFFFF"/>
      </a:lt1>
      <a:dk2>
        <a:srgbClr val="A19C97"/>
      </a:dk2>
      <a:lt2>
        <a:srgbClr val="E7E5E4"/>
      </a:lt2>
      <a:accent1>
        <a:srgbClr val="009FE3"/>
      </a:accent1>
      <a:accent2>
        <a:srgbClr val="95C11F"/>
      </a:accent2>
      <a:accent3>
        <a:srgbClr val="FFCC00"/>
      </a:accent3>
      <a:accent4>
        <a:srgbClr val="954B97"/>
      </a:accent4>
      <a:accent5>
        <a:srgbClr val="EB6209"/>
      </a:accent5>
      <a:accent6>
        <a:srgbClr val="E8308A"/>
      </a:accent6>
      <a:hlink>
        <a:srgbClr val="005CA9"/>
      </a:hlink>
      <a:folHlink>
        <a:srgbClr val="954B9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VN_PowerPoint_mall.potx" id="{4650C3A2-1D8B-44DE-ACB6-143DE8A12CF4}" vid="{3FCBFFCB-2EDB-4D70-B5DE-E44C7E120E28}"/>
    </a:ext>
  </a:extLst>
</a:theme>
</file>

<file path=ppt/theme/theme6.xml><?xml version="1.0" encoding="utf-8"?>
<a:theme xmlns:a="http://schemas.openxmlformats.org/drawingml/2006/main" name="RVN Blank med sidfot">
  <a:themeElements>
    <a:clrScheme name="RVN">
      <a:dk1>
        <a:srgbClr val="000000"/>
      </a:dk1>
      <a:lt1>
        <a:srgbClr val="FFFFFF"/>
      </a:lt1>
      <a:dk2>
        <a:srgbClr val="A19C97"/>
      </a:dk2>
      <a:lt2>
        <a:srgbClr val="E7E5E4"/>
      </a:lt2>
      <a:accent1>
        <a:srgbClr val="009FE3"/>
      </a:accent1>
      <a:accent2>
        <a:srgbClr val="95C11F"/>
      </a:accent2>
      <a:accent3>
        <a:srgbClr val="FFCC00"/>
      </a:accent3>
      <a:accent4>
        <a:srgbClr val="954B97"/>
      </a:accent4>
      <a:accent5>
        <a:srgbClr val="EB6209"/>
      </a:accent5>
      <a:accent6>
        <a:srgbClr val="E8308A"/>
      </a:accent6>
      <a:hlink>
        <a:srgbClr val="005CA9"/>
      </a:hlink>
      <a:folHlink>
        <a:srgbClr val="954B9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VN_PowerPoint_mall.potx" id="{4650C3A2-1D8B-44DE-ACB6-143DE8A12CF4}" vid="{E9CF74C4-447C-4116-A78E-AC314AD50799}"/>
    </a:ext>
  </a:extLst>
</a:theme>
</file>

<file path=ppt/theme/theme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43a4422-3c3a-438f-a032-623ffbe8c904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0164579497484495FFE6D297651C21" ma:contentTypeVersion="2" ma:contentTypeDescription="Create a new document." ma:contentTypeScope="" ma:versionID="d22dbbe806a2e2b8b5d8cbdc10e6acd1">
  <xsd:schema xmlns:xsd="http://www.w3.org/2001/XMLSchema" xmlns:xs="http://www.w3.org/2001/XMLSchema" xmlns:p="http://schemas.microsoft.com/office/2006/metadata/properties" xmlns:ns2="f43a4422-3c3a-438f-a032-623ffbe8c904" targetNamespace="http://schemas.microsoft.com/office/2006/metadata/properties" ma:root="true" ma:fieldsID="d762db69803305e594ecbf5b76f33e68" ns2:_="">
    <xsd:import namespace="f43a4422-3c3a-438f-a032-623ffbe8c90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3a4422-3c3a-438f-a032-623ffbe8c90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D0BC15-E58F-4798-B441-7B9BA92706EC}">
  <ds:schemaRefs>
    <ds:schemaRef ds:uri="http://schemas.microsoft.com/office/2006/documentManagement/types"/>
    <ds:schemaRef ds:uri="f43a4422-3c3a-438f-a032-623ffbe8c904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551EED2-69C7-4265-81C4-A1F87D13AF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E4E6E8-8D15-4BAB-8C81-84698CD34A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3a4422-3c3a-438f-a032-623ffbe8c9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RVN_PowerPoint_mall</Template>
  <TotalTime>0</TotalTime>
  <Words>211</Words>
  <Application>Microsoft Office PowerPoint</Application>
  <PresentationFormat>Bildspel på skärmen (4:3)</PresentationFormat>
  <Paragraphs>78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6</vt:i4>
      </vt:variant>
      <vt:variant>
        <vt:lpstr>Bildrubriker</vt:lpstr>
      </vt:variant>
      <vt:variant>
        <vt:i4>8</vt:i4>
      </vt:variant>
    </vt:vector>
  </HeadingPairs>
  <TitlesOfParts>
    <vt:vector size="17" baseType="lpstr">
      <vt:lpstr>Arial</vt:lpstr>
      <vt:lpstr>Calibri</vt:lpstr>
      <vt:lpstr>Courier New</vt:lpstr>
      <vt:lpstr>RVN Blå (Standard)</vt:lpstr>
      <vt:lpstr>RVN Grön</vt:lpstr>
      <vt:lpstr>RVN Gul</vt:lpstr>
      <vt:lpstr>RVN Lila</vt:lpstr>
      <vt:lpstr>RVN Orange</vt:lpstr>
      <vt:lpstr>RVN Blank med sidfot</vt:lpstr>
      <vt:lpstr>Slas behandlingsriktlinjer</vt:lpstr>
      <vt:lpstr>Slas behandlingsriktlinjer</vt:lpstr>
      <vt:lpstr>Slas behandlingsriktlinjer</vt:lpstr>
      <vt:lpstr>Slas behandlingsriktlinjer</vt:lpstr>
      <vt:lpstr>Slas behandlingsriktlinjer</vt:lpstr>
      <vt:lpstr>Slas behandlingsriktlinjer</vt:lpstr>
      <vt:lpstr>Slas behandlingsriktlinjer</vt:lpstr>
      <vt:lpstr>Slas behandlingsriktlinjer</vt:lpstr>
    </vt:vector>
  </TitlesOfParts>
  <Company>Landstinget Västernorrland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Thomas Blomberg</dc:creator>
  <cp:lastModifiedBy>Anders Sandvik</cp:lastModifiedBy>
  <cp:revision>13</cp:revision>
  <dcterms:created xsi:type="dcterms:W3CDTF">2018-02-05T08:29:19Z</dcterms:created>
  <dcterms:modified xsi:type="dcterms:W3CDTF">2018-03-09T09:47:31Z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0x010100C50164579497484495FFE6D297651C21</vt:lpwstr>
  </property>
</Properties>
</file>