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1" r:id="rId4"/>
    <p:sldId id="262" r:id="rId5"/>
    <p:sldId id="271" r:id="rId6"/>
    <p:sldId id="263" r:id="rId7"/>
    <p:sldId id="264" r:id="rId8"/>
    <p:sldId id="265" r:id="rId9"/>
    <p:sldId id="266" r:id="rId10"/>
    <p:sldId id="267" r:id="rId11"/>
    <p:sldId id="270" r:id="rId12"/>
    <p:sldId id="269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67E38-91E6-483F-9177-E51B07F384A8}" type="datetimeFigureOut">
              <a:rPr lang="sv-SE" smtClean="0"/>
              <a:pPr/>
              <a:t>2011-05-11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601BC-FDCD-4238-B2E4-2AD40FF6587C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601BC-FDCD-4238-B2E4-2AD40FF6587C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601BC-FDCD-4238-B2E4-2AD40FF6587C}" type="slidenum">
              <a:rPr lang="sv-SE" smtClean="0"/>
              <a:pPr/>
              <a:t>10</a:t>
            </a:fld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601BC-FDCD-4238-B2E4-2AD40FF6587C}" type="slidenum">
              <a:rPr lang="sv-SE" smtClean="0"/>
              <a:pPr/>
              <a:t>11</a:t>
            </a:fld>
            <a:endParaRPr lang="sv-S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601BC-FDCD-4238-B2E4-2AD40FF6587C}" type="slidenum">
              <a:rPr lang="sv-SE" smtClean="0"/>
              <a:pPr/>
              <a:t>12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601BC-FDCD-4238-B2E4-2AD40FF6587C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601BC-FDCD-4238-B2E4-2AD40FF6587C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601BC-FDCD-4238-B2E4-2AD40FF6587C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601BC-FDCD-4238-B2E4-2AD40FF6587C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601BC-FDCD-4238-B2E4-2AD40FF6587C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601BC-FDCD-4238-B2E4-2AD40FF6587C}" type="slidenum">
              <a:rPr lang="sv-SE" smtClean="0"/>
              <a:pPr/>
              <a:t>7</a:t>
            </a:fld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601BC-FDCD-4238-B2E4-2AD40FF6587C}" type="slidenum">
              <a:rPr lang="sv-SE" smtClean="0"/>
              <a:pPr/>
              <a:t>8</a:t>
            </a:fld>
            <a:endParaRPr lang="sv-S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601BC-FDCD-4238-B2E4-2AD40FF6587C}" type="slidenum">
              <a:rPr lang="sv-SE" smtClean="0"/>
              <a:pPr/>
              <a:t>9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D992-ED65-4552-8AB5-491BAE58CD91}" type="datetimeFigureOut">
              <a:rPr lang="sv-SE" smtClean="0"/>
              <a:pPr/>
              <a:t>2011-05-11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68A74-32B0-4E2D-891E-5B959F81975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D992-ED65-4552-8AB5-491BAE58CD91}" type="datetimeFigureOut">
              <a:rPr lang="sv-SE" smtClean="0"/>
              <a:pPr/>
              <a:t>2011-05-11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68A74-32B0-4E2D-891E-5B959F81975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D992-ED65-4552-8AB5-491BAE58CD91}" type="datetimeFigureOut">
              <a:rPr lang="sv-SE" smtClean="0"/>
              <a:pPr/>
              <a:t>2011-05-11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68A74-32B0-4E2D-891E-5B959F81975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D992-ED65-4552-8AB5-491BAE58CD91}" type="datetimeFigureOut">
              <a:rPr lang="sv-SE" smtClean="0"/>
              <a:pPr/>
              <a:t>2011-05-11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68A74-32B0-4E2D-891E-5B959F81975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D992-ED65-4552-8AB5-491BAE58CD91}" type="datetimeFigureOut">
              <a:rPr lang="sv-SE" smtClean="0"/>
              <a:pPr/>
              <a:t>2011-05-11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68A74-32B0-4E2D-891E-5B959F81975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D992-ED65-4552-8AB5-491BAE58CD91}" type="datetimeFigureOut">
              <a:rPr lang="sv-SE" smtClean="0"/>
              <a:pPr/>
              <a:t>2011-05-11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68A74-32B0-4E2D-891E-5B959F81975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D992-ED65-4552-8AB5-491BAE58CD91}" type="datetimeFigureOut">
              <a:rPr lang="sv-SE" smtClean="0"/>
              <a:pPr/>
              <a:t>2011-05-11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68A74-32B0-4E2D-891E-5B959F81975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D992-ED65-4552-8AB5-491BAE58CD91}" type="datetimeFigureOut">
              <a:rPr lang="sv-SE" smtClean="0"/>
              <a:pPr/>
              <a:t>2011-05-11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68A74-32B0-4E2D-891E-5B959F81975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D992-ED65-4552-8AB5-491BAE58CD91}" type="datetimeFigureOut">
              <a:rPr lang="sv-SE" smtClean="0"/>
              <a:pPr/>
              <a:t>2011-05-11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68A74-32B0-4E2D-891E-5B959F81975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D992-ED65-4552-8AB5-491BAE58CD91}" type="datetimeFigureOut">
              <a:rPr lang="sv-SE" smtClean="0"/>
              <a:pPr/>
              <a:t>2011-05-11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68A74-32B0-4E2D-891E-5B959F81975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D992-ED65-4552-8AB5-491BAE58CD91}" type="datetimeFigureOut">
              <a:rPr lang="sv-SE" smtClean="0"/>
              <a:pPr/>
              <a:t>2011-05-11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68A74-32B0-4E2D-891E-5B959F81975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AD992-ED65-4552-8AB5-491BAE58CD91}" type="datetimeFigureOut">
              <a:rPr lang="sv-SE" smtClean="0"/>
              <a:pPr/>
              <a:t>2011-05-11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68A74-32B0-4E2D-891E-5B959F819756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aslogo.200x1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841628"/>
            <a:ext cx="1224136" cy="89974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</p:pic>
      <p:sp>
        <p:nvSpPr>
          <p:cNvPr id="11" name="textruta 10"/>
          <p:cNvSpPr txBox="1"/>
          <p:nvPr/>
        </p:nvSpPr>
        <p:spPr>
          <a:xfrm>
            <a:off x="1979712" y="1490008"/>
            <a:ext cx="54726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v-SE" sz="4000" b="1" i="1" dirty="0">
                <a:solidFill>
                  <a:schemeClr val="accent2"/>
                </a:solidFill>
                <a:latin typeface="Arial Rounded MT Bold" pitchFamily="34" charset="0"/>
              </a:rPr>
              <a:t>Lämna hemma – </a:t>
            </a:r>
            <a:endParaRPr lang="sv-SE" sz="4000" b="1" i="1" dirty="0" smtClean="0">
              <a:solidFill>
                <a:schemeClr val="accent2"/>
              </a:solidFill>
              <a:latin typeface="Arial Rounded MT Bold" pitchFamily="34" charset="0"/>
            </a:endParaRPr>
          </a:p>
          <a:p>
            <a:pPr lvl="0" algn="ctr"/>
            <a:r>
              <a:rPr lang="sv-SE" sz="4000" b="1" i="1" dirty="0" smtClean="0">
                <a:solidFill>
                  <a:schemeClr val="accent2"/>
                </a:solidFill>
                <a:latin typeface="Arial Rounded MT Bold" pitchFamily="34" charset="0"/>
              </a:rPr>
              <a:t>en </a:t>
            </a:r>
            <a:r>
              <a:rPr lang="sv-SE" sz="4000" b="1" i="1" dirty="0">
                <a:solidFill>
                  <a:schemeClr val="accent2"/>
                </a:solidFill>
                <a:latin typeface="Arial Rounded MT Bold" pitchFamily="34" charset="0"/>
              </a:rPr>
              <a:t>ambulansuppgift</a:t>
            </a:r>
            <a:r>
              <a:rPr lang="sv-SE" sz="4000" b="1" i="1" dirty="0" smtClean="0">
                <a:solidFill>
                  <a:schemeClr val="accent2"/>
                </a:solidFill>
                <a:latin typeface="Arial Rounded MT Bold" pitchFamily="34" charset="0"/>
              </a:rPr>
              <a:t>?</a:t>
            </a:r>
            <a:endParaRPr lang="sv-SE" sz="4000" i="1" dirty="0" smtClean="0">
              <a:solidFill>
                <a:schemeClr val="accent2"/>
              </a:solidFill>
              <a:latin typeface="Arial Rounded MT Bold" pitchFamily="34" charset="0"/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2339752" y="3933056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Gunnar Wahlund, specialistsjuksköterska</a:t>
            </a:r>
            <a:endParaRPr lang="sv-SE" dirty="0">
              <a:solidFill>
                <a:srgbClr val="0070C0"/>
              </a:solidFill>
              <a:latin typeface="Arial Rounded MT Bold" pitchFamily="34" charset="0"/>
            </a:endParaRPr>
          </a:p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Falck Ambulans AB i Lund</a:t>
            </a:r>
            <a:endParaRPr lang="sv-SE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cxnSp>
        <p:nvCxnSpPr>
          <p:cNvPr id="15" name="Rak 14"/>
          <p:cNvCxnSpPr/>
          <p:nvPr/>
        </p:nvCxnSpPr>
        <p:spPr>
          <a:xfrm>
            <a:off x="5796136" y="6201668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 rot="10800000">
            <a:off x="683568" y="6201668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17440" y="418654"/>
            <a:ext cx="3970784" cy="778098"/>
          </a:xfrm>
        </p:spPr>
        <p:txBody>
          <a:bodyPr>
            <a:normAutofit/>
          </a:bodyPr>
          <a:lstStyle/>
          <a:p>
            <a:r>
              <a:rPr lang="sv-SE" sz="3200" dirty="0" smtClean="0">
                <a:solidFill>
                  <a:schemeClr val="accent2"/>
                </a:solidFill>
                <a:latin typeface="Arial Rounded MT Bold" pitchFamily="34" charset="0"/>
              </a:rPr>
              <a:t>Patientfall 4</a:t>
            </a:r>
            <a:endParaRPr lang="sv-SE" sz="3200" dirty="0">
              <a:solidFill>
                <a:schemeClr val="accent2"/>
              </a:solidFill>
              <a:latin typeface="Arial Rounded MT Bold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240161"/>
            <a:ext cx="8229600" cy="9647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1800" dirty="0" smtClean="0"/>
              <a:t>       </a:t>
            </a:r>
            <a:r>
              <a:rPr lang="sv-SE" sz="1800" dirty="0" smtClean="0">
                <a:solidFill>
                  <a:srgbClr val="0070C0"/>
                </a:solidFill>
                <a:latin typeface="Arial Rounded MT Bold" pitchFamily="34" charset="0"/>
              </a:rPr>
              <a:t>85-årig pigg och vital kvinna. Bor ensam i villa. Har hemtjänst och trygghetslarm. Insjuknar under natten i </a:t>
            </a:r>
            <a:r>
              <a:rPr lang="sv-SE" sz="1800" dirty="0" err="1" smtClean="0">
                <a:solidFill>
                  <a:srgbClr val="0070C0"/>
                </a:solidFill>
                <a:latin typeface="Arial Rounded MT Bold" pitchFamily="34" charset="0"/>
              </a:rPr>
              <a:t>gastroenterit</a:t>
            </a:r>
            <a:r>
              <a:rPr lang="sv-SE" sz="1800" dirty="0" smtClean="0">
                <a:solidFill>
                  <a:srgbClr val="0070C0"/>
                </a:solidFill>
                <a:latin typeface="Arial Rounded MT Bold" pitchFamily="34" charset="0"/>
              </a:rPr>
              <a:t>. Ringer sina anhöriga för att hon känner sig svimfärdig. </a:t>
            </a:r>
            <a:endParaRPr lang="sv-SE" sz="1800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4" name="textruta 3"/>
          <p:cNvSpPr txBox="1"/>
          <p:nvPr/>
        </p:nvSpPr>
        <p:spPr>
          <a:xfrm flipH="1">
            <a:off x="827584" y="2300679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Ambulanssjuksköterskans åtgärd:</a:t>
            </a:r>
          </a:p>
          <a:p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-Patienten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undersöks på plats och befinns vara grön enligt METTS.</a:t>
            </a:r>
          </a:p>
          <a:p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-Försäkrar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sig om att patienten kan få i sig vätska och att hon har fortsatt tillsyn av anhöriga.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827584" y="3718773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Konklusion: Undersökt och </a:t>
            </a:r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triagerad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hemma, inte ”bara lämnad hemma”.</a:t>
            </a:r>
          </a:p>
        </p:txBody>
      </p:sp>
      <p:pic>
        <p:nvPicPr>
          <p:cNvPr id="6" name="Picture 2" descr="raslogo.200x1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841628"/>
            <a:ext cx="1224136" cy="89974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</p:pic>
      <p:cxnSp>
        <p:nvCxnSpPr>
          <p:cNvPr id="7" name="Rak 6"/>
          <p:cNvCxnSpPr/>
          <p:nvPr/>
        </p:nvCxnSpPr>
        <p:spPr>
          <a:xfrm>
            <a:off x="5796136" y="6201668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 rot="10800000">
            <a:off x="683568" y="6201668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>
                <a:solidFill>
                  <a:schemeClr val="accent2"/>
                </a:solidFill>
                <a:latin typeface="Arial Rounded MT Bold" pitchFamily="34" charset="0"/>
              </a:rPr>
              <a:t>Patientfall 5</a:t>
            </a:r>
            <a:endParaRPr lang="sv-SE" sz="3200" dirty="0">
              <a:solidFill>
                <a:schemeClr val="accent2"/>
              </a:solidFill>
              <a:latin typeface="Arial Rounded MT Bold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168152"/>
            <a:ext cx="7992888" cy="13247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v-SE" dirty="0" smtClean="0"/>
              <a:t>    </a:t>
            </a:r>
            <a:r>
              <a:rPr lang="sv-SE" sz="1900" dirty="0" smtClean="0">
                <a:solidFill>
                  <a:srgbClr val="0070C0"/>
                </a:solidFill>
                <a:latin typeface="Arial Rounded MT Bold" pitchFamily="34" charset="0"/>
              </a:rPr>
              <a:t>75-årig kvinna, tidigare hypertoni samt opererad med knäplastik. Haft blödande </a:t>
            </a:r>
            <a:r>
              <a:rPr lang="sv-SE" sz="1900" dirty="0" err="1" smtClean="0">
                <a:solidFill>
                  <a:srgbClr val="0070C0"/>
                </a:solidFill>
                <a:latin typeface="Arial Rounded MT Bold" pitchFamily="34" charset="0"/>
              </a:rPr>
              <a:t>ulcus</a:t>
            </a:r>
            <a:r>
              <a:rPr lang="sv-SE" sz="1900" dirty="0" smtClean="0">
                <a:solidFill>
                  <a:srgbClr val="0070C0"/>
                </a:solidFill>
                <a:latin typeface="Arial Rounded MT Bold" pitchFamily="34" charset="0"/>
              </a:rPr>
              <a:t> för några år sedan. Insjuknar under natten med buksmärtor i </a:t>
            </a:r>
            <a:r>
              <a:rPr lang="sv-SE" sz="1900" dirty="0" err="1" smtClean="0">
                <a:solidFill>
                  <a:srgbClr val="0070C0"/>
                </a:solidFill>
                <a:latin typeface="Arial Rounded MT Bold" pitchFamily="34" charset="0"/>
              </a:rPr>
              <a:t>epigastriet</a:t>
            </a:r>
            <a:r>
              <a:rPr lang="sv-SE" sz="1900" dirty="0" smtClean="0">
                <a:solidFill>
                  <a:srgbClr val="0070C0"/>
                </a:solidFill>
                <a:latin typeface="Arial Rounded MT Bold" pitchFamily="34" charset="0"/>
              </a:rPr>
              <a:t> samt lätt illamående. Normal </a:t>
            </a:r>
            <a:r>
              <a:rPr lang="sv-SE" sz="1900" dirty="0" err="1" smtClean="0">
                <a:solidFill>
                  <a:srgbClr val="0070C0"/>
                </a:solidFill>
                <a:latin typeface="Arial Rounded MT Bold" pitchFamily="34" charset="0"/>
              </a:rPr>
              <a:t>faeces</a:t>
            </a:r>
            <a:r>
              <a:rPr lang="sv-SE" sz="1900" dirty="0" smtClean="0">
                <a:solidFill>
                  <a:srgbClr val="0070C0"/>
                </a:solidFill>
                <a:latin typeface="Arial Rounded MT Bold" pitchFamily="34" charset="0"/>
              </a:rPr>
              <a:t>. Ringer ambulans 05.00.</a:t>
            </a:r>
            <a:endParaRPr lang="sv-SE" sz="1900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827584" y="2610778"/>
            <a:ext cx="7488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Ambulanssjuksköterskans åtgärd:</a:t>
            </a:r>
          </a:p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- Patienten undersöks på plats och befinns vara grön enligt METTS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Noggrann bukstatus. Tydligt </a:t>
            </a:r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palpöm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över </a:t>
            </a:r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epigastriet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, i övrigt     inget avvikande. </a:t>
            </a:r>
            <a:endParaRPr lang="sv-SE" dirty="0">
              <a:solidFill>
                <a:srgbClr val="0070C0"/>
              </a:solidFill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Efter samråd med RLS kvarstannar patienten i hemmet och uppmanas kontakta ansvarig läkare på VC.</a:t>
            </a:r>
          </a:p>
        </p:txBody>
      </p:sp>
      <p:pic>
        <p:nvPicPr>
          <p:cNvPr id="5" name="Picture 2" descr="raslogo.200x1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841628"/>
            <a:ext cx="1224136" cy="89974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</p:pic>
      <p:cxnSp>
        <p:nvCxnSpPr>
          <p:cNvPr id="6" name="Rak 5"/>
          <p:cNvCxnSpPr/>
          <p:nvPr/>
        </p:nvCxnSpPr>
        <p:spPr>
          <a:xfrm>
            <a:off x="5796136" y="6201668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 rot="10800000">
            <a:off x="683568" y="6201668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/>
          <p:cNvSpPr txBox="1"/>
          <p:nvPr/>
        </p:nvSpPr>
        <p:spPr>
          <a:xfrm>
            <a:off x="827584" y="4582869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Konklusion: Undersökt och </a:t>
            </a:r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triagerad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hemma, inte ”bara lämnad hemma”.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23728" y="1052736"/>
            <a:ext cx="6120680" cy="1584176"/>
          </a:xfrm>
        </p:spPr>
        <p:txBody>
          <a:bodyPr>
            <a:noAutofit/>
          </a:bodyPr>
          <a:lstStyle/>
          <a:p>
            <a:r>
              <a:rPr lang="sv-SE" sz="2000" dirty="0" smtClean="0">
                <a:solidFill>
                  <a:srgbClr val="0070C0"/>
                </a:solidFill>
                <a:latin typeface="Arial Rounded MT Bold" pitchFamily="34" charset="0"/>
              </a:rPr>
              <a:t>Att lämna hemma, eller… att inte köra alla patienter till akutmottagningen, eller… att </a:t>
            </a:r>
            <a:r>
              <a:rPr lang="sv-SE" sz="2000" dirty="0" err="1" smtClean="0">
                <a:solidFill>
                  <a:srgbClr val="0070C0"/>
                </a:solidFill>
                <a:latin typeface="Arial Rounded MT Bold" pitchFamily="34" charset="0"/>
              </a:rPr>
              <a:t>triagera</a:t>
            </a:r>
            <a:r>
              <a:rPr lang="sv-SE" sz="2000" dirty="0" smtClean="0">
                <a:solidFill>
                  <a:srgbClr val="0070C0"/>
                </a:solidFill>
                <a:latin typeface="Arial Rounded MT Bold" pitchFamily="34" charset="0"/>
              </a:rPr>
              <a:t> varje patient till rätt vårdnivå vid </a:t>
            </a:r>
            <a:br>
              <a:rPr lang="sv-SE" sz="2000" dirty="0" smtClean="0">
                <a:solidFill>
                  <a:srgbClr val="0070C0"/>
                </a:solidFill>
                <a:latin typeface="Arial Rounded MT Bold" pitchFamily="34" charset="0"/>
              </a:rPr>
            </a:br>
            <a:r>
              <a:rPr lang="sv-SE" sz="2000" dirty="0" smtClean="0">
                <a:solidFill>
                  <a:srgbClr val="0070C0"/>
                </a:solidFill>
                <a:latin typeface="Arial Rounded MT Bold" pitchFamily="34" charset="0"/>
              </a:rPr>
              <a:t>varje enskilt tillfälle, en ambulansuppgift?</a:t>
            </a:r>
            <a:br>
              <a:rPr lang="sv-SE" sz="2000" dirty="0" smtClean="0">
                <a:solidFill>
                  <a:srgbClr val="0070C0"/>
                </a:solidFill>
                <a:latin typeface="Arial Rounded MT Bold" pitchFamily="34" charset="0"/>
              </a:rPr>
            </a:br>
            <a:endParaRPr lang="sv-SE" sz="2000" dirty="0">
              <a:solidFill>
                <a:srgbClr val="0070C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411760" y="3356992"/>
            <a:ext cx="5544616" cy="13681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  </a:t>
            </a:r>
            <a:r>
              <a:rPr lang="sv-SE" sz="2200" dirty="0" smtClean="0">
                <a:solidFill>
                  <a:srgbClr val="0070C0"/>
                </a:solidFill>
                <a:latin typeface="Arial Rounded MT Bold" pitchFamily="34" charset="0"/>
              </a:rPr>
              <a:t>Ja, självklart! </a:t>
            </a:r>
          </a:p>
          <a:p>
            <a:pPr>
              <a:buNone/>
            </a:pPr>
            <a:r>
              <a:rPr lang="sv-SE" sz="2200" dirty="0" smtClean="0">
                <a:solidFill>
                  <a:srgbClr val="0070C0"/>
                </a:solidFill>
                <a:latin typeface="Arial Rounded MT Bold" pitchFamily="34" charset="0"/>
              </a:rPr>
              <a:t>     Inte som ett självändamål, men som ett led i att förbättra omhändertagande av våra patienter!</a:t>
            </a:r>
            <a:endParaRPr lang="sv-SE" sz="2200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pic>
        <p:nvPicPr>
          <p:cNvPr id="4" name="Picture 2" descr="raslogo.200x1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877272"/>
            <a:ext cx="1224136" cy="89974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</p:pic>
      <p:cxnSp>
        <p:nvCxnSpPr>
          <p:cNvPr id="5" name="Rak 4"/>
          <p:cNvCxnSpPr/>
          <p:nvPr/>
        </p:nvCxnSpPr>
        <p:spPr>
          <a:xfrm>
            <a:off x="5796136" y="6237312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 rot="10800000">
            <a:off x="683568" y="6237312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242634"/>
            <a:ext cx="1840456" cy="103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537486"/>
            <a:ext cx="1728192" cy="9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952128"/>
            <a:ext cx="8229600" cy="604664"/>
          </a:xfrm>
        </p:spPr>
        <p:txBody>
          <a:bodyPr>
            <a:normAutofit fontScale="77500" lnSpcReduction="20000"/>
          </a:bodyPr>
          <a:lstStyle/>
          <a:p>
            <a:pPr lvl="0" algn="ctr">
              <a:buNone/>
            </a:pPr>
            <a:r>
              <a:rPr lang="sv-SE" sz="4100" b="1" i="1" dirty="0" smtClean="0">
                <a:solidFill>
                  <a:schemeClr val="accent2"/>
                </a:solidFill>
                <a:latin typeface="Arial Rounded MT Bold" pitchFamily="34" charset="0"/>
              </a:rPr>
              <a:t>Lämna hemma – en ambulansuppgift?</a:t>
            </a:r>
            <a:endParaRPr lang="sv-SE" sz="4100" i="1" dirty="0" smtClean="0">
              <a:solidFill>
                <a:schemeClr val="accent2"/>
              </a:solidFill>
              <a:latin typeface="Arial Rounded MT Bold" pitchFamily="34" charset="0"/>
            </a:endParaRPr>
          </a:p>
          <a:p>
            <a:endParaRPr lang="sv-SE" dirty="0"/>
          </a:p>
        </p:txBody>
      </p:sp>
      <p:pic>
        <p:nvPicPr>
          <p:cNvPr id="6" name="Picture 2" descr="raslogo.200x1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841628"/>
            <a:ext cx="1224136" cy="89974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</p:pic>
      <p:cxnSp>
        <p:nvCxnSpPr>
          <p:cNvPr id="7" name="Rak 6"/>
          <p:cNvCxnSpPr/>
          <p:nvPr/>
        </p:nvCxnSpPr>
        <p:spPr>
          <a:xfrm>
            <a:off x="5796136" y="6201668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 rot="10800000">
            <a:off x="683568" y="6201668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2250746"/>
            <a:ext cx="1368152" cy="768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ruta 9"/>
          <p:cNvSpPr txBox="1"/>
          <p:nvPr/>
        </p:nvSpPr>
        <p:spPr>
          <a:xfrm>
            <a:off x="2843808" y="2420888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Eller… att inte köra alla patienter till akut-</a:t>
            </a:r>
          </a:p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mottagningen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8985" y="3933056"/>
            <a:ext cx="128076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ktangel 11"/>
          <p:cNvSpPr/>
          <p:nvPr/>
        </p:nvSpPr>
        <p:spPr>
          <a:xfrm>
            <a:off x="2880320" y="3934797"/>
            <a:ext cx="4932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Eller… att </a:t>
            </a:r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triagera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varje patient till rätt vårdnivå vid varje enskilt tillfälle </a:t>
            </a:r>
            <a:endParaRPr lang="sv-SE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440160" y="592089"/>
            <a:ext cx="7164288" cy="74867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dirty="0" smtClean="0">
                <a:solidFill>
                  <a:schemeClr val="accent2"/>
                </a:solidFill>
                <a:latin typeface="Arial Rounded MT Bold" pitchFamily="34" charset="0"/>
              </a:rPr>
              <a:t>Fördelar med att </a:t>
            </a:r>
            <a:r>
              <a:rPr lang="sv-SE" dirty="0" err="1" smtClean="0">
                <a:solidFill>
                  <a:schemeClr val="accent2"/>
                </a:solidFill>
                <a:latin typeface="Arial Rounded MT Bold" pitchFamily="34" charset="0"/>
              </a:rPr>
              <a:t>triagera</a:t>
            </a:r>
            <a:r>
              <a:rPr lang="sv-SE" dirty="0" smtClean="0">
                <a:solidFill>
                  <a:schemeClr val="accent2"/>
                </a:solidFill>
                <a:latin typeface="Arial Rounded MT Bold" pitchFamily="34" charset="0"/>
              </a:rPr>
              <a:t> patienter:</a:t>
            </a:r>
            <a:endParaRPr lang="sv-SE" dirty="0">
              <a:solidFill>
                <a:schemeClr val="accent2"/>
              </a:solidFill>
              <a:latin typeface="Arial Rounded MT Bold" pitchFamily="34" charset="0"/>
            </a:endParaRPr>
          </a:p>
        </p:txBody>
      </p:sp>
      <p:pic>
        <p:nvPicPr>
          <p:cNvPr id="4" name="Picture 2" descr="raslogo.200x1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841628"/>
            <a:ext cx="1224136" cy="89974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</p:pic>
      <p:cxnSp>
        <p:nvCxnSpPr>
          <p:cNvPr id="5" name="Rak 4"/>
          <p:cNvCxnSpPr/>
          <p:nvPr/>
        </p:nvCxnSpPr>
        <p:spPr>
          <a:xfrm>
            <a:off x="5796136" y="6201668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 rot="10800000">
            <a:off x="683568" y="6201668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us 6"/>
          <p:cNvSpPr/>
          <p:nvPr/>
        </p:nvSpPr>
        <p:spPr>
          <a:xfrm>
            <a:off x="417240" y="476672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70C0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539552" y="242088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Patienten kommer till rätt vårdnivå utan onödiga omvägar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539552" y="3501008"/>
            <a:ext cx="6906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-Resurserna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på akutmottagningen kan användas effektivare 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534349" y="3140968"/>
            <a:ext cx="7710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-Samhällsekonomisk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vinst genom att </a:t>
            </a:r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triagera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direkt till rätt vårdnivå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539552" y="2780928"/>
            <a:ext cx="596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-Patienten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kan besparas mycket lidande och väntan 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539552" y="3861048"/>
            <a:ext cx="4269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-Kan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frigöra ambulansteamet fortare</a:t>
            </a:r>
            <a:endParaRPr lang="sv-SE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59632" y="620688"/>
            <a:ext cx="8568952" cy="8640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dirty="0" smtClean="0">
                <a:solidFill>
                  <a:schemeClr val="accent2"/>
                </a:solidFill>
                <a:latin typeface="Arial Rounded MT Bold" pitchFamily="34" charset="0"/>
              </a:rPr>
              <a:t>Nackdelar med att </a:t>
            </a:r>
            <a:r>
              <a:rPr lang="sv-SE" dirty="0" err="1" smtClean="0">
                <a:solidFill>
                  <a:schemeClr val="accent2"/>
                </a:solidFill>
                <a:latin typeface="Arial Rounded MT Bold" pitchFamily="34" charset="0"/>
              </a:rPr>
              <a:t>triagera</a:t>
            </a:r>
            <a:r>
              <a:rPr lang="sv-SE" dirty="0" smtClean="0">
                <a:solidFill>
                  <a:schemeClr val="accent2"/>
                </a:solidFill>
                <a:latin typeface="Arial Rounded MT Bold" pitchFamily="34" charset="0"/>
              </a:rPr>
              <a:t> patienter:</a:t>
            </a:r>
            <a:endParaRPr lang="sv-SE" dirty="0">
              <a:solidFill>
                <a:schemeClr val="accent2"/>
              </a:solidFill>
              <a:latin typeface="Arial Rounded MT Bold" pitchFamily="34" charset="0"/>
            </a:endParaRPr>
          </a:p>
        </p:txBody>
      </p:sp>
      <p:pic>
        <p:nvPicPr>
          <p:cNvPr id="4" name="Picture 2" descr="raslogo.200x1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841628"/>
            <a:ext cx="1224136" cy="89974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</p:pic>
      <p:cxnSp>
        <p:nvCxnSpPr>
          <p:cNvPr id="5" name="Rak 4"/>
          <p:cNvCxnSpPr/>
          <p:nvPr/>
        </p:nvCxnSpPr>
        <p:spPr>
          <a:xfrm>
            <a:off x="5796136" y="6201668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 rot="10800000">
            <a:off x="683568" y="6201668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inus 6"/>
          <p:cNvSpPr/>
          <p:nvPr/>
        </p:nvSpPr>
        <p:spPr>
          <a:xfrm>
            <a:off x="395536" y="498376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70C0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611560" y="2780928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Kan ta mer av ambulansteamets tid i anspråk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611560" y="3491716"/>
            <a:ext cx="3286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- Viss risk för ”</a:t>
            </a:r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feltriagering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”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611560" y="3131676"/>
            <a:ext cx="5926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- Risk för konfliktsituation med patient och anhöriga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74848" y="620688"/>
            <a:ext cx="8229600" cy="10801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dirty="0" smtClean="0">
                <a:solidFill>
                  <a:schemeClr val="accent2"/>
                </a:solidFill>
                <a:latin typeface="Arial Rounded MT Bold" pitchFamily="34" charset="0"/>
              </a:rPr>
              <a:t>   Vilka vårdnivåer kan vi </a:t>
            </a:r>
            <a:r>
              <a:rPr lang="sv-SE" dirty="0" err="1" smtClean="0">
                <a:solidFill>
                  <a:schemeClr val="accent2"/>
                </a:solidFill>
                <a:latin typeface="Arial Rounded MT Bold" pitchFamily="34" charset="0"/>
              </a:rPr>
              <a:t>triagera</a:t>
            </a:r>
            <a:r>
              <a:rPr lang="sv-SE" dirty="0" smtClean="0">
                <a:solidFill>
                  <a:schemeClr val="accent2"/>
                </a:solidFill>
                <a:latin typeface="Arial Rounded MT Bold" pitchFamily="34" charset="0"/>
              </a:rPr>
              <a:t> till?</a:t>
            </a:r>
            <a:endParaRPr lang="sv-SE" dirty="0">
              <a:solidFill>
                <a:schemeClr val="accent2"/>
              </a:solidFill>
              <a:latin typeface="Arial Rounded MT Bold" pitchFamily="34" charset="0"/>
            </a:endParaRPr>
          </a:p>
        </p:txBody>
      </p:sp>
      <p:pic>
        <p:nvPicPr>
          <p:cNvPr id="4" name="Picture 2" descr="raslogo.200x1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841628"/>
            <a:ext cx="1224136" cy="89974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</p:pic>
      <p:cxnSp>
        <p:nvCxnSpPr>
          <p:cNvPr id="5" name="Rak 4"/>
          <p:cNvCxnSpPr/>
          <p:nvPr/>
        </p:nvCxnSpPr>
        <p:spPr>
          <a:xfrm>
            <a:off x="5796136" y="6201668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 rot="10800000">
            <a:off x="683568" y="6201668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ruta 6"/>
          <p:cNvSpPr txBox="1"/>
          <p:nvPr/>
        </p:nvSpPr>
        <p:spPr>
          <a:xfrm>
            <a:off x="755576" y="1988840"/>
            <a:ext cx="489654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- 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Akutmottagning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Jourläkarcentral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Vårdcentral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Hembesöksläkare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Distriktssköterska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Socialtjänst/biståndshandläggare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</a:t>
            </a:r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Sjukvårdsrådgivning</a:t>
            </a:r>
            <a:endParaRPr lang="sv-SE" dirty="0" smtClean="0">
              <a:solidFill>
                <a:srgbClr val="0070C0"/>
              </a:solidFill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Egenvård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Vårdprogram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Fler?</a:t>
            </a:r>
            <a:endParaRPr lang="sv-SE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418654"/>
            <a:ext cx="8219256" cy="922114"/>
          </a:xfrm>
        </p:spPr>
        <p:txBody>
          <a:bodyPr>
            <a:normAutofit/>
          </a:bodyPr>
          <a:lstStyle/>
          <a:p>
            <a:r>
              <a:rPr lang="sv-SE" sz="3200" dirty="0" smtClean="0">
                <a:solidFill>
                  <a:schemeClr val="accent2"/>
                </a:solidFill>
                <a:latin typeface="Arial Rounded MT Bold" pitchFamily="34" charset="0"/>
              </a:rPr>
              <a:t>Verktyg vid </a:t>
            </a:r>
            <a:r>
              <a:rPr lang="sv-SE" sz="3200" dirty="0" err="1" smtClean="0">
                <a:solidFill>
                  <a:schemeClr val="accent2"/>
                </a:solidFill>
                <a:latin typeface="Arial Rounded MT Bold" pitchFamily="34" charset="0"/>
              </a:rPr>
              <a:t>triagering</a:t>
            </a:r>
            <a:r>
              <a:rPr lang="sv-SE" sz="3200" dirty="0" smtClean="0">
                <a:solidFill>
                  <a:schemeClr val="accent2"/>
                </a:solidFill>
                <a:latin typeface="Arial Rounded MT Bold" pitchFamily="34" charset="0"/>
              </a:rPr>
              <a:t> i Region Skåne:</a:t>
            </a:r>
            <a:endParaRPr lang="sv-SE" sz="3200" dirty="0">
              <a:solidFill>
                <a:schemeClr val="accent2"/>
              </a:solidFill>
              <a:latin typeface="Arial Rounded MT Bold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06896" y="2104256"/>
            <a:ext cx="8229600" cy="316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1800" dirty="0" smtClean="0">
                <a:solidFill>
                  <a:srgbClr val="0070C0"/>
                </a:solidFill>
                <a:latin typeface="Arial Rounded MT Bold" pitchFamily="34" charset="0"/>
              </a:rPr>
              <a:t>- Specialistsjuksköterskans kompetens och erfarenhet</a:t>
            </a:r>
          </a:p>
        </p:txBody>
      </p:sp>
      <p:pic>
        <p:nvPicPr>
          <p:cNvPr id="4" name="Picture 2" descr="raslogo.200x1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841628"/>
            <a:ext cx="1224136" cy="89974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</p:pic>
      <p:cxnSp>
        <p:nvCxnSpPr>
          <p:cNvPr id="5" name="Rak 4"/>
          <p:cNvCxnSpPr/>
          <p:nvPr/>
        </p:nvCxnSpPr>
        <p:spPr>
          <a:xfrm>
            <a:off x="5796136" y="6201668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 rot="10800000">
            <a:off x="683568" y="6201668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ruta 6"/>
          <p:cNvSpPr txBox="1"/>
          <p:nvPr/>
        </p:nvSpPr>
        <p:spPr>
          <a:xfrm>
            <a:off x="827584" y="3851756"/>
            <a:ext cx="2275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- </a:t>
            </a:r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Triagehandboken</a:t>
            </a:r>
            <a:endParaRPr lang="sv-SE" dirty="0" smtClean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827584" y="3491716"/>
            <a:ext cx="323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- RLS (Regionalt Läkarstöd)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827584" y="313167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- Vårdprogram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825611" y="2771636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- </a:t>
            </a:r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Metts</a:t>
            </a:r>
            <a:endParaRPr lang="sv-SE" dirty="0" smtClean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828972" y="2420888"/>
            <a:ext cx="2662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- Behandlingsriktlinjer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843808" y="476672"/>
            <a:ext cx="3456384" cy="720080"/>
          </a:xfrm>
        </p:spPr>
        <p:txBody>
          <a:bodyPr>
            <a:normAutofit/>
          </a:bodyPr>
          <a:lstStyle/>
          <a:p>
            <a:r>
              <a:rPr lang="sv-SE" sz="3200" dirty="0" smtClean="0">
                <a:solidFill>
                  <a:schemeClr val="accent2"/>
                </a:solidFill>
                <a:latin typeface="Arial Rounded MT Bold" pitchFamily="34" charset="0"/>
              </a:rPr>
              <a:t>Patientfall 1</a:t>
            </a:r>
            <a:endParaRPr lang="sv-SE" sz="3200" dirty="0">
              <a:solidFill>
                <a:schemeClr val="accent2"/>
              </a:solidFill>
              <a:latin typeface="Arial Rounded MT Bold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1312168"/>
            <a:ext cx="8229600" cy="10367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1800" dirty="0" smtClean="0">
                <a:solidFill>
                  <a:srgbClr val="0070C0"/>
                </a:solidFill>
                <a:latin typeface="Arial Rounded MT Bold" pitchFamily="34" charset="0"/>
              </a:rPr>
              <a:t>      En 80-årig kvinna har fallit på bussen. Hon har inte varit avsvimmad, har ingen amnesi eller neurologi. Enda påvisbara skadan är en liten sårskada ovanför vänster ögonbryn med minimal blödning.</a:t>
            </a:r>
            <a:endParaRPr lang="sv-SE" sz="1800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683568" y="2405787"/>
            <a:ext cx="82089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Ambulanssjuksköterskans åtgärd: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Patienten undersöks på plats och befinns vara grön enligt METTS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Plåstras om med vanligt plåster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Ambulansteamet följer patienten till bostaden 100 meter bort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För finare läkning krävs omplåstring med </a:t>
            </a:r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steristrip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varför  </a:t>
            </a:r>
          </a:p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ambulanssjuksköterskan kontaktar tjänstgörande distriktssköterska     som ombesörjer detta lite senare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611560" y="4654877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Konklusion: Undersökt, behandlad och </a:t>
            </a:r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triagerad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hemma, inte ”bara lämnad hemma”.</a:t>
            </a:r>
            <a:endParaRPr lang="sv-SE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pic>
        <p:nvPicPr>
          <p:cNvPr id="7" name="Picture 2" descr="raslogo.200x1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841628"/>
            <a:ext cx="1224136" cy="89974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</p:pic>
      <p:cxnSp>
        <p:nvCxnSpPr>
          <p:cNvPr id="8" name="Rak 7"/>
          <p:cNvCxnSpPr/>
          <p:nvPr/>
        </p:nvCxnSpPr>
        <p:spPr>
          <a:xfrm>
            <a:off x="5796136" y="6201668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 rot="10800000">
            <a:off x="683568" y="6201668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473424" y="476672"/>
            <a:ext cx="4114800" cy="706090"/>
          </a:xfrm>
        </p:spPr>
        <p:txBody>
          <a:bodyPr>
            <a:normAutofit/>
          </a:bodyPr>
          <a:lstStyle/>
          <a:p>
            <a:r>
              <a:rPr lang="sv-SE" sz="3200" dirty="0" smtClean="0">
                <a:solidFill>
                  <a:schemeClr val="accent2"/>
                </a:solidFill>
                <a:latin typeface="Arial Rounded MT Bold" pitchFamily="34" charset="0"/>
              </a:rPr>
              <a:t>Patientfall 2</a:t>
            </a:r>
            <a:endParaRPr lang="sv-SE" sz="3200" dirty="0">
              <a:solidFill>
                <a:schemeClr val="accent2"/>
              </a:solidFill>
              <a:latin typeface="Arial Rounded MT Bold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9361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1800" dirty="0" smtClean="0"/>
              <a:t>       </a:t>
            </a:r>
            <a:r>
              <a:rPr lang="sv-SE" sz="1800" dirty="0" smtClean="0">
                <a:solidFill>
                  <a:srgbClr val="0070C0"/>
                </a:solidFill>
                <a:latin typeface="Arial Rounded MT Bold" pitchFamily="34" charset="0"/>
              </a:rPr>
              <a:t>50-årig man med välreglerad insulinbehandlad diabetes sedan 30 år. Har jobbat några timmar i trädgården i sommarvärmen. Får insulinkänning och blir efter ett tag medvetslös.</a:t>
            </a:r>
            <a:endParaRPr lang="sv-SE" sz="1800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827585" y="2416820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Ambulanssjuksköterskans åtgärd: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Behandlar patienten sedvanligt med intravenös Glukos.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Uppföljande P-glukoskontroller, ser till att patienten får mat  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Försäkrar sig om att patienten är </a:t>
            </a:r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habitual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och att han har sällskap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Försäkrar sig om att patienten förstår situationen.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I samråd med RLS stannar patienten i hemmet med egenvårdsråd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Ser till att ambulansjournalen kommer till behandlande läkare </a:t>
            </a:r>
          </a:p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 för kännedom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827584" y="4870901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Konklusion: Undersökt, behandlad och </a:t>
            </a:r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triagerad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hemma, inte ”bara lämnad hemma”.</a:t>
            </a:r>
          </a:p>
        </p:txBody>
      </p:sp>
      <p:pic>
        <p:nvPicPr>
          <p:cNvPr id="6" name="Picture 2" descr="raslogo.200x1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841628"/>
            <a:ext cx="1224136" cy="89974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</p:pic>
      <p:cxnSp>
        <p:nvCxnSpPr>
          <p:cNvPr id="7" name="Rak 6"/>
          <p:cNvCxnSpPr/>
          <p:nvPr/>
        </p:nvCxnSpPr>
        <p:spPr>
          <a:xfrm>
            <a:off x="5796136" y="6201668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 rot="10800000">
            <a:off x="683568" y="6201668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17440" y="418654"/>
            <a:ext cx="3898776" cy="778098"/>
          </a:xfrm>
        </p:spPr>
        <p:txBody>
          <a:bodyPr>
            <a:normAutofit/>
          </a:bodyPr>
          <a:lstStyle/>
          <a:p>
            <a:r>
              <a:rPr lang="sv-SE" sz="3200" dirty="0" smtClean="0">
                <a:solidFill>
                  <a:schemeClr val="accent2"/>
                </a:solidFill>
                <a:latin typeface="Arial Rounded MT Bold" pitchFamily="34" charset="0"/>
              </a:rPr>
              <a:t>Patientfall 3</a:t>
            </a:r>
            <a:endParaRPr lang="sv-SE" sz="3200" dirty="0">
              <a:solidFill>
                <a:schemeClr val="accent2"/>
              </a:solidFill>
              <a:latin typeface="Arial Rounded MT Bold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13681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000" dirty="0" smtClean="0">
                <a:latin typeface="Arial Rounded MT Bold" pitchFamily="34" charset="0"/>
              </a:rPr>
              <a:t>      </a:t>
            </a:r>
            <a:r>
              <a:rPr lang="sv-SE" sz="1800" dirty="0" smtClean="0">
                <a:solidFill>
                  <a:srgbClr val="0070C0"/>
                </a:solidFill>
                <a:latin typeface="Arial Rounded MT Bold" pitchFamily="34" charset="0"/>
              </a:rPr>
              <a:t>40-årig, tidigare frisk, man som igår fick ont i ryggen efter att ha lyft sin 3-åriga dotter olämpligt, </a:t>
            </a:r>
            <a:r>
              <a:rPr lang="sv-SE" sz="1800" dirty="0" err="1" smtClean="0">
                <a:solidFill>
                  <a:srgbClr val="0070C0"/>
                </a:solidFill>
                <a:latin typeface="Arial Rounded MT Bold" pitchFamily="34" charset="0"/>
              </a:rPr>
              <a:t>dvs</a:t>
            </a:r>
            <a:r>
              <a:rPr lang="sv-SE" sz="1800" dirty="0" smtClean="0">
                <a:solidFill>
                  <a:srgbClr val="0070C0"/>
                </a:solidFill>
                <a:latin typeface="Arial Rounded MT Bold" pitchFamily="34" charset="0"/>
              </a:rPr>
              <a:t> ett klassiskt ryggskott. Inga neurologiska borfall, men har ont så han inte kan ta sig ur sängen. Har behandlat sig själv med T Alvedon.  </a:t>
            </a:r>
            <a:endParaRPr lang="sv-SE" sz="1800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pic>
        <p:nvPicPr>
          <p:cNvPr id="4" name="Picture 2" descr="raslogo.200x1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841628"/>
            <a:ext cx="1224136" cy="89974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</p:pic>
      <p:cxnSp>
        <p:nvCxnSpPr>
          <p:cNvPr id="5" name="Rak 4"/>
          <p:cNvCxnSpPr/>
          <p:nvPr/>
        </p:nvCxnSpPr>
        <p:spPr>
          <a:xfrm>
            <a:off x="5796136" y="6201668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 rot="10800000">
            <a:off x="683568" y="6201668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ruta 6"/>
          <p:cNvSpPr txBox="1"/>
          <p:nvPr/>
        </p:nvSpPr>
        <p:spPr>
          <a:xfrm>
            <a:off x="765888" y="2649686"/>
            <a:ext cx="76225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Ambulanssjuksköterskans åtgärd: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Patienten undersöks på plats och befinns vara grön enligt METTS.</a:t>
            </a:r>
          </a:p>
          <a:p>
            <a:pPr>
              <a:buFontTx/>
              <a:buChar char="-"/>
            </a:pP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I samråd med RLS rekommenderas bättre analgetika. </a:t>
            </a:r>
            <a:endParaRPr lang="sv-SE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755576" y="3790781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Konklusion: Undersökt, behandlad och </a:t>
            </a:r>
            <a:r>
              <a:rPr lang="sv-SE" dirty="0" err="1" smtClean="0">
                <a:solidFill>
                  <a:srgbClr val="0070C0"/>
                </a:solidFill>
                <a:latin typeface="Arial Rounded MT Bold" pitchFamily="34" charset="0"/>
              </a:rPr>
              <a:t>triagerad</a:t>
            </a:r>
            <a:r>
              <a:rPr lang="sv-SE" dirty="0" smtClean="0">
                <a:solidFill>
                  <a:srgbClr val="0070C0"/>
                </a:solidFill>
                <a:latin typeface="Arial Rounded MT Bold" pitchFamily="34" charset="0"/>
              </a:rPr>
              <a:t> hemma, inte ”bara lämnad hemma”.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711</Words>
  <Application>Microsoft Office PowerPoint</Application>
  <PresentationFormat>Bildspel på skärmen (4:3)</PresentationFormat>
  <Paragraphs>90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Office-tema</vt:lpstr>
      <vt:lpstr>Bild 1</vt:lpstr>
      <vt:lpstr>Bild 2</vt:lpstr>
      <vt:lpstr>Bild 3</vt:lpstr>
      <vt:lpstr>Bild 4</vt:lpstr>
      <vt:lpstr>Bild 5</vt:lpstr>
      <vt:lpstr>Verktyg vid triagering i Region Skåne:</vt:lpstr>
      <vt:lpstr>Patientfall 1</vt:lpstr>
      <vt:lpstr>Patientfall 2</vt:lpstr>
      <vt:lpstr>Patientfall 3</vt:lpstr>
      <vt:lpstr>Patientfall 4</vt:lpstr>
      <vt:lpstr>Patientfall 5</vt:lpstr>
      <vt:lpstr>Att lämna hemma, eller… att inte köra alla patienter till akutmottagningen, eller… att triagera varje patient till rätt vårdnivå vid  varje enskilt tillfälle, en ambulansuppgift?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Gunnar Wahlund</dc:creator>
  <cp:lastModifiedBy>Gunnar Wahlund</cp:lastModifiedBy>
  <cp:revision>78</cp:revision>
  <dcterms:created xsi:type="dcterms:W3CDTF">2011-04-18T12:15:36Z</dcterms:created>
  <dcterms:modified xsi:type="dcterms:W3CDTF">2011-05-11T18:07:53Z</dcterms:modified>
</cp:coreProperties>
</file>