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27"/>
  </p:notesMasterIdLst>
  <p:sldIdLst>
    <p:sldId id="318" r:id="rId4"/>
    <p:sldId id="316" r:id="rId5"/>
    <p:sldId id="327" r:id="rId6"/>
    <p:sldId id="328" r:id="rId7"/>
    <p:sldId id="329" r:id="rId8"/>
    <p:sldId id="330" r:id="rId9"/>
    <p:sldId id="331" r:id="rId10"/>
    <p:sldId id="332" r:id="rId11"/>
    <p:sldId id="256" r:id="rId12"/>
    <p:sldId id="300" r:id="rId13"/>
    <p:sldId id="301" r:id="rId14"/>
    <p:sldId id="299" r:id="rId15"/>
    <p:sldId id="302" r:id="rId16"/>
    <p:sldId id="303" r:id="rId17"/>
    <p:sldId id="304" r:id="rId18"/>
    <p:sldId id="308" r:id="rId19"/>
    <p:sldId id="305" r:id="rId20"/>
    <p:sldId id="306" r:id="rId21"/>
    <p:sldId id="307" r:id="rId22"/>
    <p:sldId id="310" r:id="rId23"/>
    <p:sldId id="311" r:id="rId24"/>
    <p:sldId id="312" r:id="rId25"/>
    <p:sldId id="309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92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Andningsfrekvens</a:t>
            </a:r>
          </a:p>
        </c:rich>
      </c:tx>
      <c:layout>
        <c:manualLayout>
          <c:xMode val="edge"/>
          <c:yMode val="edge"/>
          <c:x val="0.30643439209788659"/>
          <c:y val="4.5766573896259787E-3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'1.1 Andningsfrev'!$C$2:$C$10</c:f>
              <c:strCache>
                <c:ptCount val="9"/>
                <c:pt idx="0">
                  <c:v>Sthlm Syd Falck</c:v>
                </c:pt>
                <c:pt idx="1">
                  <c:v>Östergötland</c:v>
                </c:pt>
                <c:pt idx="2">
                  <c:v>Kalmar</c:v>
                </c:pt>
                <c:pt idx="3">
                  <c:v>Blekinge</c:v>
                </c:pt>
                <c:pt idx="4">
                  <c:v>Halland</c:v>
                </c:pt>
                <c:pt idx="5">
                  <c:v>Sahlgrenska</c:v>
                </c:pt>
                <c:pt idx="6">
                  <c:v>Västmanland</c:v>
                </c:pt>
                <c:pt idx="7">
                  <c:v>Dalarna</c:v>
                </c:pt>
                <c:pt idx="8">
                  <c:v>Västernorrland</c:v>
                </c:pt>
              </c:strCache>
            </c:strRef>
          </c:cat>
          <c:val>
            <c:numRef>
              <c:f>'1.1 Andningsfrev'!$D$2:$D$10</c:f>
              <c:numCache>
                <c:formatCode>General</c:formatCode>
                <c:ptCount val="9"/>
                <c:pt idx="0">
                  <c:v>95.2</c:v>
                </c:pt>
                <c:pt idx="1">
                  <c:v>92.9</c:v>
                </c:pt>
                <c:pt idx="2">
                  <c:v>85</c:v>
                </c:pt>
                <c:pt idx="3">
                  <c:v>89</c:v>
                </c:pt>
                <c:pt idx="4">
                  <c:v>81.099999999999994</c:v>
                </c:pt>
                <c:pt idx="5">
                  <c:v>81.5</c:v>
                </c:pt>
                <c:pt idx="6">
                  <c:v>94.3</c:v>
                </c:pt>
                <c:pt idx="7">
                  <c:v>77.7</c:v>
                </c:pt>
                <c:pt idx="8">
                  <c:v>90.3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88032"/>
        <c:axId val="96888424"/>
      </c:barChart>
      <c:catAx>
        <c:axId val="9688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888424"/>
        <c:crosses val="autoZero"/>
        <c:auto val="1"/>
        <c:lblAlgn val="ctr"/>
        <c:lblOffset val="100"/>
        <c:noMultiLvlLbl val="0"/>
      </c:catAx>
      <c:valAx>
        <c:axId val="9688842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888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RLS/GCS/medvet.grad</a:t>
            </a:r>
          </a:p>
        </c:rich>
      </c:tx>
      <c:layout>
        <c:manualLayout>
          <c:xMode val="edge"/>
          <c:yMode val="edge"/>
          <c:x val="0.20029209292749328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'1.5 RLS-GCS-medvet.gr'!$C$2:$C$10</c:f>
              <c:strCache>
                <c:ptCount val="9"/>
                <c:pt idx="0">
                  <c:v>Sthlm Syd Falck</c:v>
                </c:pt>
                <c:pt idx="1">
                  <c:v>Östergötland</c:v>
                </c:pt>
                <c:pt idx="2">
                  <c:v>Kalmar</c:v>
                </c:pt>
                <c:pt idx="3">
                  <c:v>Blekinge</c:v>
                </c:pt>
                <c:pt idx="4">
                  <c:v>Halland</c:v>
                </c:pt>
                <c:pt idx="5">
                  <c:v>Sahlgrenska</c:v>
                </c:pt>
                <c:pt idx="6">
                  <c:v>Västmanland</c:v>
                </c:pt>
                <c:pt idx="7">
                  <c:v>Dalarna</c:v>
                </c:pt>
                <c:pt idx="8">
                  <c:v>Västernorrland</c:v>
                </c:pt>
              </c:strCache>
            </c:strRef>
          </c:cat>
          <c:val>
            <c:numRef>
              <c:f>'1.5 RLS-GCS-medvet.gr'!$D$2:$D$10</c:f>
              <c:numCache>
                <c:formatCode>General</c:formatCode>
                <c:ptCount val="9"/>
                <c:pt idx="0">
                  <c:v>85.5</c:v>
                </c:pt>
                <c:pt idx="1">
                  <c:v>94.6</c:v>
                </c:pt>
                <c:pt idx="2">
                  <c:v>76.2</c:v>
                </c:pt>
                <c:pt idx="3">
                  <c:v>86.9</c:v>
                </c:pt>
                <c:pt idx="4">
                  <c:v>100</c:v>
                </c:pt>
                <c:pt idx="5">
                  <c:v>6.9</c:v>
                </c:pt>
                <c:pt idx="6">
                  <c:v>81.599999999999994</c:v>
                </c:pt>
                <c:pt idx="7">
                  <c:v>84.6</c:v>
                </c:pt>
                <c:pt idx="8">
                  <c:v>87.7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89208"/>
        <c:axId val="96889600"/>
      </c:barChart>
      <c:catAx>
        <c:axId val="96889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889600"/>
        <c:crosses val="autoZero"/>
        <c:auto val="1"/>
        <c:lblAlgn val="ctr"/>
        <c:lblOffset val="100"/>
        <c:noMultiLvlLbl val="0"/>
      </c:catAx>
      <c:valAx>
        <c:axId val="968896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889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Temp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'1.6 temp'!$C$2:$C$10</c:f>
              <c:strCache>
                <c:ptCount val="9"/>
                <c:pt idx="0">
                  <c:v>Sthlm Syd Falck</c:v>
                </c:pt>
                <c:pt idx="1">
                  <c:v>Östergötland</c:v>
                </c:pt>
                <c:pt idx="2">
                  <c:v>Kalmar</c:v>
                </c:pt>
                <c:pt idx="3">
                  <c:v>Blekinge</c:v>
                </c:pt>
                <c:pt idx="4">
                  <c:v>Halland</c:v>
                </c:pt>
                <c:pt idx="5">
                  <c:v>Sahlgrenska</c:v>
                </c:pt>
                <c:pt idx="6">
                  <c:v>Västmanland</c:v>
                </c:pt>
                <c:pt idx="7">
                  <c:v>Dalarna</c:v>
                </c:pt>
                <c:pt idx="8">
                  <c:v>Västernorrland</c:v>
                </c:pt>
              </c:strCache>
            </c:strRef>
          </c:cat>
          <c:val>
            <c:numRef>
              <c:f>'1.6 temp'!$D$2:$D$10</c:f>
              <c:numCache>
                <c:formatCode>General</c:formatCode>
                <c:ptCount val="9"/>
                <c:pt idx="0">
                  <c:v>89.7</c:v>
                </c:pt>
                <c:pt idx="1">
                  <c:v>85.1</c:v>
                </c:pt>
                <c:pt idx="2">
                  <c:v>80.099999999999994</c:v>
                </c:pt>
                <c:pt idx="3">
                  <c:v>2.7</c:v>
                </c:pt>
                <c:pt idx="4">
                  <c:v>73.099999999999994</c:v>
                </c:pt>
                <c:pt idx="5">
                  <c:v>73</c:v>
                </c:pt>
                <c:pt idx="6">
                  <c:v>61.7</c:v>
                </c:pt>
                <c:pt idx="7">
                  <c:v>79.099999999999994</c:v>
                </c:pt>
                <c:pt idx="8">
                  <c:v>83.2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85160"/>
        <c:axId val="97085552"/>
      </c:barChart>
      <c:catAx>
        <c:axId val="97085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085552"/>
        <c:crosses val="autoZero"/>
        <c:auto val="1"/>
        <c:lblAlgn val="ctr"/>
        <c:lblOffset val="100"/>
        <c:noMultiLvlLbl val="0"/>
      </c:catAx>
      <c:valAx>
        <c:axId val="9708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085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Andel med EKG taget vid ESS 5 Bröstsmärta</a:t>
            </a:r>
          </a:p>
        </c:rich>
      </c:tx>
      <c:layout>
        <c:manualLayout>
          <c:xMode val="edge"/>
          <c:yMode val="edge"/>
          <c:x val="0.14936111111111111"/>
          <c:y val="6.4814814814814811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'5'!$B$4:$B$12</c:f>
              <c:strCache>
                <c:ptCount val="9"/>
                <c:pt idx="0">
                  <c:v>Sthlm Syd Falck</c:v>
                </c:pt>
                <c:pt idx="1">
                  <c:v>Östergötland</c:v>
                </c:pt>
                <c:pt idx="2">
                  <c:v>Kalmar</c:v>
                </c:pt>
                <c:pt idx="3">
                  <c:v>Blekinge</c:v>
                </c:pt>
                <c:pt idx="4">
                  <c:v>Halland</c:v>
                </c:pt>
                <c:pt idx="5">
                  <c:v>Sahlgrenska</c:v>
                </c:pt>
                <c:pt idx="6">
                  <c:v>Västmanland</c:v>
                </c:pt>
                <c:pt idx="7">
                  <c:v>Dalarna</c:v>
                </c:pt>
                <c:pt idx="8">
                  <c:v>Västernorrland</c:v>
                </c:pt>
              </c:strCache>
            </c:strRef>
          </c:cat>
          <c:val>
            <c:numRef>
              <c:f>'5'!$C$4:$C$12</c:f>
              <c:numCache>
                <c:formatCode>General</c:formatCode>
                <c:ptCount val="9"/>
                <c:pt idx="0">
                  <c:v>70.5</c:v>
                </c:pt>
                <c:pt idx="2">
                  <c:v>73</c:v>
                </c:pt>
                <c:pt idx="4">
                  <c:v>56.6</c:v>
                </c:pt>
                <c:pt idx="6">
                  <c:v>76.599999999999994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86336"/>
        <c:axId val="97086728"/>
      </c:barChart>
      <c:catAx>
        <c:axId val="9708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086728"/>
        <c:crosses val="autoZero"/>
        <c:auto val="1"/>
        <c:lblAlgn val="ctr"/>
        <c:lblOffset val="100"/>
        <c:noMultiLvlLbl val="0"/>
      </c:catAx>
      <c:valAx>
        <c:axId val="9708672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086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'VAS-registrering'!$D$3</c:f>
              <c:strCache>
                <c:ptCount val="1"/>
                <c:pt idx="0">
                  <c:v>VAS/VAS första</c:v>
                </c:pt>
              </c:strCache>
            </c:strRef>
          </c:tx>
          <c:invertIfNegative val="0"/>
          <c:cat>
            <c:strRef>
              <c:f>'VAS-registrering'!$C$4:$C$12</c:f>
              <c:strCache>
                <c:ptCount val="9"/>
                <c:pt idx="0">
                  <c:v>Sthlm Syd Falck</c:v>
                </c:pt>
                <c:pt idx="1">
                  <c:v>Östergötland</c:v>
                </c:pt>
                <c:pt idx="2">
                  <c:v>Kalmar</c:v>
                </c:pt>
                <c:pt idx="3">
                  <c:v>Blekinge</c:v>
                </c:pt>
                <c:pt idx="4">
                  <c:v>Halland</c:v>
                </c:pt>
                <c:pt idx="5">
                  <c:v>Sahlgrenska</c:v>
                </c:pt>
                <c:pt idx="6">
                  <c:v>Västmanland</c:v>
                </c:pt>
                <c:pt idx="7">
                  <c:v>Dalarna</c:v>
                </c:pt>
                <c:pt idx="8">
                  <c:v>Västernorrland</c:v>
                </c:pt>
              </c:strCache>
            </c:strRef>
          </c:cat>
          <c:val>
            <c:numRef>
              <c:f>'VAS-registrering'!$D$4:$D$12</c:f>
              <c:numCache>
                <c:formatCode>General</c:formatCode>
                <c:ptCount val="9"/>
                <c:pt idx="0">
                  <c:v>5.2</c:v>
                </c:pt>
                <c:pt idx="1">
                  <c:v>9.5</c:v>
                </c:pt>
                <c:pt idx="2">
                  <c:v>0</c:v>
                </c:pt>
                <c:pt idx="3">
                  <c:v>5.4</c:v>
                </c:pt>
                <c:pt idx="4">
                  <c:v>0</c:v>
                </c:pt>
                <c:pt idx="5">
                  <c:v>100</c:v>
                </c:pt>
                <c:pt idx="6">
                  <c:v>15.1</c:v>
                </c:pt>
                <c:pt idx="7">
                  <c:v>12.6</c:v>
                </c:pt>
                <c:pt idx="8">
                  <c:v>11.7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87512"/>
        <c:axId val="97087904"/>
      </c:barChart>
      <c:catAx>
        <c:axId val="97087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087904"/>
        <c:crosses val="autoZero"/>
        <c:auto val="1"/>
        <c:lblAlgn val="ctr"/>
        <c:lblOffset val="100"/>
        <c:noMultiLvlLbl val="0"/>
      </c:catAx>
      <c:valAx>
        <c:axId val="9708790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087512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Andel med P-Glukos reg. vid RLS &gt;2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0551902887139106"/>
          <c:y val="5.1163685184513225E-2"/>
          <c:w val="0.86948097112860889"/>
          <c:h val="0.6451123045103233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'15'!$B$3:$B$11</c:f>
              <c:strCache>
                <c:ptCount val="9"/>
                <c:pt idx="0">
                  <c:v>Sthlm Syd Falck</c:v>
                </c:pt>
                <c:pt idx="1">
                  <c:v>Östergötland</c:v>
                </c:pt>
                <c:pt idx="2">
                  <c:v>Kalmar</c:v>
                </c:pt>
                <c:pt idx="3">
                  <c:v>Blekinge</c:v>
                </c:pt>
                <c:pt idx="4">
                  <c:v>Halland</c:v>
                </c:pt>
                <c:pt idx="5">
                  <c:v>Sahlgrenska</c:v>
                </c:pt>
                <c:pt idx="6">
                  <c:v>Västmanland</c:v>
                </c:pt>
                <c:pt idx="7">
                  <c:v>Dalarna</c:v>
                </c:pt>
                <c:pt idx="8">
                  <c:v>Västernorrland</c:v>
                </c:pt>
              </c:strCache>
            </c:strRef>
          </c:cat>
          <c:val>
            <c:numRef>
              <c:f>'15'!$C$3:$C$11</c:f>
              <c:numCache>
                <c:formatCode>General</c:formatCode>
                <c:ptCount val="9"/>
                <c:pt idx="0">
                  <c:v>48.7</c:v>
                </c:pt>
                <c:pt idx="1">
                  <c:v>59.9</c:v>
                </c:pt>
                <c:pt idx="2">
                  <c:v>55.8</c:v>
                </c:pt>
                <c:pt idx="3">
                  <c:v>67.2</c:v>
                </c:pt>
                <c:pt idx="4">
                  <c:v>75.400000000000006</c:v>
                </c:pt>
                <c:pt idx="5">
                  <c:v>41.8</c:v>
                </c:pt>
                <c:pt idx="6">
                  <c:v>61.3</c:v>
                </c:pt>
                <c:pt idx="7">
                  <c:v>57.4</c:v>
                </c:pt>
                <c:pt idx="8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88688"/>
        <c:axId val="98643368"/>
      </c:barChart>
      <c:catAx>
        <c:axId val="9708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643368"/>
        <c:crosses val="autoZero"/>
        <c:auto val="1"/>
        <c:lblAlgn val="ctr"/>
        <c:lblOffset val="100"/>
        <c:noMultiLvlLbl val="0"/>
      </c:catAx>
      <c:valAx>
        <c:axId val="9864336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088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801BC-A0E1-41D1-8EDD-8BD6C70F6AB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109CDF7-9322-484D-B073-E75D2B4C7B97}">
      <dgm:prSet/>
      <dgm:spPr>
        <a:solidFill>
          <a:srgbClr val="92D050"/>
        </a:solidFill>
      </dgm:spPr>
      <dgm:t>
        <a:bodyPr/>
        <a:lstStyle/>
        <a:p>
          <a:pPr rtl="0"/>
          <a:r>
            <a:rPr lang="sv-SE" dirty="0" smtClean="0">
              <a:solidFill>
                <a:schemeClr val="tx1"/>
              </a:solidFill>
            </a:rPr>
            <a:t>Larmcentral</a:t>
          </a:r>
        </a:p>
        <a:p>
          <a:pPr rtl="0"/>
          <a:r>
            <a:rPr lang="sv-SE" dirty="0" smtClean="0">
              <a:solidFill>
                <a:schemeClr val="tx1"/>
              </a:solidFill>
            </a:rPr>
            <a:t>Del 2</a:t>
          </a:r>
          <a:endParaRPr lang="sv-SE" dirty="0">
            <a:solidFill>
              <a:schemeClr val="tx1"/>
            </a:solidFill>
          </a:endParaRPr>
        </a:p>
      </dgm:t>
    </dgm:pt>
    <dgm:pt modelId="{5CA18AC2-60F7-45BE-AA36-7C501C1AC6C9}" type="parTrans" cxnId="{852B178E-E03F-4EF4-BF11-3FCD005E8DBA}">
      <dgm:prSet/>
      <dgm:spPr/>
      <dgm:t>
        <a:bodyPr/>
        <a:lstStyle/>
        <a:p>
          <a:endParaRPr lang="sv-SE"/>
        </a:p>
      </dgm:t>
    </dgm:pt>
    <dgm:pt modelId="{6E0B971D-CBEC-4703-BFFC-DD84875776F3}" type="sibTrans" cxnId="{852B178E-E03F-4EF4-BF11-3FCD005E8DBA}">
      <dgm:prSet/>
      <dgm:spPr/>
      <dgm:t>
        <a:bodyPr/>
        <a:lstStyle/>
        <a:p>
          <a:endParaRPr lang="sv-SE"/>
        </a:p>
      </dgm:t>
    </dgm:pt>
    <dgm:pt modelId="{A30DA4C3-DDE8-44F7-B412-1AC6F7A06A92}">
      <dgm:prSet/>
      <dgm:spPr>
        <a:solidFill>
          <a:srgbClr val="FFFF00"/>
        </a:solidFill>
      </dgm:spPr>
      <dgm:t>
        <a:bodyPr/>
        <a:lstStyle/>
        <a:p>
          <a:pPr rtl="0"/>
          <a:r>
            <a:rPr lang="sv-SE" dirty="0" smtClean="0">
              <a:solidFill>
                <a:schemeClr val="tx1"/>
              </a:solidFill>
            </a:rPr>
            <a:t>Del 1 </a:t>
          </a:r>
        </a:p>
        <a:p>
          <a:pPr rtl="0"/>
          <a:r>
            <a:rPr lang="sv-SE" dirty="0" smtClean="0">
              <a:solidFill>
                <a:schemeClr val="tx1"/>
              </a:solidFill>
            </a:rPr>
            <a:t>Ambulanssjukvården</a:t>
          </a:r>
        </a:p>
        <a:p>
          <a:pPr rtl="0"/>
          <a:r>
            <a:rPr lang="sv-SE" dirty="0" smtClean="0">
              <a:solidFill>
                <a:schemeClr val="tx1"/>
              </a:solidFill>
            </a:rPr>
            <a:t>2 mätningar</a:t>
          </a:r>
          <a:endParaRPr lang="sv-SE" dirty="0">
            <a:solidFill>
              <a:schemeClr val="tx1"/>
            </a:solidFill>
          </a:endParaRPr>
        </a:p>
      </dgm:t>
    </dgm:pt>
    <dgm:pt modelId="{AB1F7F32-F26C-4FA5-B329-2BE45AC5F939}" type="parTrans" cxnId="{F839A933-5934-4554-9234-0D2A0DD699AC}">
      <dgm:prSet/>
      <dgm:spPr/>
      <dgm:t>
        <a:bodyPr/>
        <a:lstStyle/>
        <a:p>
          <a:endParaRPr lang="sv-SE"/>
        </a:p>
      </dgm:t>
    </dgm:pt>
    <dgm:pt modelId="{F343F1CD-FC4A-4B6E-B359-8852CF2A5FB9}" type="sibTrans" cxnId="{F839A933-5934-4554-9234-0D2A0DD699AC}">
      <dgm:prSet/>
      <dgm:spPr/>
      <dgm:t>
        <a:bodyPr/>
        <a:lstStyle/>
        <a:p>
          <a:endParaRPr lang="sv-SE"/>
        </a:p>
      </dgm:t>
    </dgm:pt>
    <dgm:pt modelId="{40B132C4-DACA-4D3C-A19A-F56FD1C30F6A}">
      <dgm:prSet/>
      <dgm:spPr>
        <a:solidFill>
          <a:srgbClr val="92D050"/>
        </a:solidFill>
      </dgm:spPr>
      <dgm:t>
        <a:bodyPr/>
        <a:lstStyle/>
        <a:p>
          <a:pPr rtl="0"/>
          <a:r>
            <a:rPr lang="sv-SE" dirty="0" smtClean="0">
              <a:solidFill>
                <a:schemeClr val="tx1"/>
              </a:solidFill>
            </a:rPr>
            <a:t>Efter ankomst till sjukhus och </a:t>
          </a:r>
          <a:r>
            <a:rPr lang="sv-SE" dirty="0" err="1" smtClean="0">
              <a:solidFill>
                <a:schemeClr val="tx1"/>
              </a:solidFill>
            </a:rPr>
            <a:t>vc</a:t>
          </a:r>
          <a:endParaRPr lang="sv-SE" dirty="0" smtClean="0">
            <a:solidFill>
              <a:schemeClr val="tx1"/>
            </a:solidFill>
          </a:endParaRPr>
        </a:p>
        <a:p>
          <a:pPr rtl="0"/>
          <a:r>
            <a:rPr lang="sv-SE" dirty="0" smtClean="0">
              <a:solidFill>
                <a:schemeClr val="tx1"/>
              </a:solidFill>
            </a:rPr>
            <a:t>Del 2</a:t>
          </a:r>
          <a:endParaRPr lang="sv-SE" dirty="0">
            <a:solidFill>
              <a:schemeClr val="tx1"/>
            </a:solidFill>
          </a:endParaRPr>
        </a:p>
      </dgm:t>
    </dgm:pt>
    <dgm:pt modelId="{8A52BBA8-29E4-4D2D-B742-0AFD72C342EE}" type="sibTrans" cxnId="{27755E95-4C19-493C-AA66-70D77087D264}">
      <dgm:prSet/>
      <dgm:spPr/>
      <dgm:t>
        <a:bodyPr/>
        <a:lstStyle/>
        <a:p>
          <a:endParaRPr lang="sv-SE"/>
        </a:p>
      </dgm:t>
    </dgm:pt>
    <dgm:pt modelId="{5A4DA878-D815-4B8D-BAB5-2392E9FF73A5}" type="parTrans" cxnId="{27755E95-4C19-493C-AA66-70D77087D264}">
      <dgm:prSet/>
      <dgm:spPr/>
      <dgm:t>
        <a:bodyPr/>
        <a:lstStyle/>
        <a:p>
          <a:endParaRPr lang="sv-SE"/>
        </a:p>
      </dgm:t>
    </dgm:pt>
    <dgm:pt modelId="{34AB9352-8100-4EC2-A986-0B72AED79E29}" type="pres">
      <dgm:prSet presAssocID="{B6B801BC-A0E1-41D1-8EDD-8BD6C70F6A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11C4270-F29E-404C-97F7-6F50D23E976E}" type="pres">
      <dgm:prSet presAssocID="{B6B801BC-A0E1-41D1-8EDD-8BD6C70F6ABB}" presName="fgShape" presStyleLbl="fgShp" presStyleIdx="0" presStyleCnt="1" custScaleX="50471" custScaleY="98449" custLinFactY="-172414" custLinFactNeighborX="35" custLinFactNeighborY="-200000"/>
      <dgm:spPr/>
    </dgm:pt>
    <dgm:pt modelId="{B3294E24-952D-45D7-8D97-764FF0DE03C5}" type="pres">
      <dgm:prSet presAssocID="{B6B801BC-A0E1-41D1-8EDD-8BD6C70F6ABB}" presName="linComp" presStyleCnt="0"/>
      <dgm:spPr/>
    </dgm:pt>
    <dgm:pt modelId="{4B31B6F6-E1A5-4E9C-AC89-6D1FC80F211C}" type="pres">
      <dgm:prSet presAssocID="{6109CDF7-9322-484D-B073-E75D2B4C7B97}" presName="compNode" presStyleCnt="0"/>
      <dgm:spPr/>
    </dgm:pt>
    <dgm:pt modelId="{02AC8F48-5D05-46D6-BD3E-A6C24CF90938}" type="pres">
      <dgm:prSet presAssocID="{6109CDF7-9322-484D-B073-E75D2B4C7B97}" presName="bkgdShape" presStyleLbl="node1" presStyleIdx="0" presStyleCnt="3" custLinFactNeighborX="328" custLinFactNeighborY="-1050"/>
      <dgm:spPr/>
      <dgm:t>
        <a:bodyPr/>
        <a:lstStyle/>
        <a:p>
          <a:endParaRPr lang="sv-SE"/>
        </a:p>
      </dgm:t>
    </dgm:pt>
    <dgm:pt modelId="{4AC91D4A-0065-4B9D-A505-2FAD2956EEB8}" type="pres">
      <dgm:prSet presAssocID="{6109CDF7-9322-484D-B073-E75D2B4C7B9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C5BEE3E-1B4E-40F5-B53E-23E0E45A6568}" type="pres">
      <dgm:prSet presAssocID="{6109CDF7-9322-484D-B073-E75D2B4C7B97}" presName="invisiNode" presStyleLbl="node1" presStyleIdx="0" presStyleCnt="3"/>
      <dgm:spPr/>
    </dgm:pt>
    <dgm:pt modelId="{E748590C-F41A-40C2-942E-36F774ADBE4B}" type="pres">
      <dgm:prSet presAssocID="{6109CDF7-9322-484D-B073-E75D2B4C7B97}" presName="imagNode" presStyleLbl="fgImgPlace1" presStyleIdx="0" presStyleCnt="3" custLinFactX="143678" custLinFactY="-47458" custLinFactNeighborX="200000" custLinFactNeighborY="-100000"/>
      <dgm:spPr/>
    </dgm:pt>
    <dgm:pt modelId="{294CC38B-7170-4C3E-860A-8615A66F11BF}" type="pres">
      <dgm:prSet presAssocID="{6E0B971D-CBEC-4703-BFFC-DD84875776F3}" presName="sibTrans" presStyleLbl="sibTrans2D1" presStyleIdx="0" presStyleCnt="0"/>
      <dgm:spPr/>
      <dgm:t>
        <a:bodyPr/>
        <a:lstStyle/>
        <a:p>
          <a:endParaRPr lang="sv-SE"/>
        </a:p>
      </dgm:t>
    </dgm:pt>
    <dgm:pt modelId="{EC96E98C-8480-45F0-B98F-1E78FDED9015}" type="pres">
      <dgm:prSet presAssocID="{A30DA4C3-DDE8-44F7-B412-1AC6F7A06A92}" presName="compNode" presStyleCnt="0"/>
      <dgm:spPr/>
    </dgm:pt>
    <dgm:pt modelId="{F35C6B3B-7E9E-4E12-9A76-E31A1D793719}" type="pres">
      <dgm:prSet presAssocID="{A30DA4C3-DDE8-44F7-B412-1AC6F7A06A92}" presName="bkgdShape" presStyleLbl="node1" presStyleIdx="1" presStyleCnt="3"/>
      <dgm:spPr/>
      <dgm:t>
        <a:bodyPr/>
        <a:lstStyle/>
        <a:p>
          <a:endParaRPr lang="sv-SE"/>
        </a:p>
      </dgm:t>
    </dgm:pt>
    <dgm:pt modelId="{152C03AA-D2DF-46EF-933B-01F05122C52D}" type="pres">
      <dgm:prSet presAssocID="{A30DA4C3-DDE8-44F7-B412-1AC6F7A06A9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3B84D80-55F8-448F-B585-4AC71E08AE45}" type="pres">
      <dgm:prSet presAssocID="{A30DA4C3-DDE8-44F7-B412-1AC6F7A06A92}" presName="invisiNode" presStyleLbl="node1" presStyleIdx="1" presStyleCnt="3"/>
      <dgm:spPr/>
    </dgm:pt>
    <dgm:pt modelId="{C6DEF5D0-8DE9-417B-A645-310E8CD84177}" type="pres">
      <dgm:prSet presAssocID="{A30DA4C3-DDE8-44F7-B412-1AC6F7A06A92}" presName="imagNode" presStyleLbl="fgImgPlace1" presStyleIdx="1" presStyleCnt="3" custLinFactX="63907" custLinFactY="-42280" custLinFactNeighborX="100000" custLinFactNeighborY="-100000"/>
      <dgm:spPr/>
    </dgm:pt>
    <dgm:pt modelId="{E1E78F7E-D423-47C5-B553-07AE3160E215}" type="pres">
      <dgm:prSet presAssocID="{F343F1CD-FC4A-4B6E-B359-8852CF2A5FB9}" presName="sibTrans" presStyleLbl="sibTrans2D1" presStyleIdx="0" presStyleCnt="0"/>
      <dgm:spPr/>
      <dgm:t>
        <a:bodyPr/>
        <a:lstStyle/>
        <a:p>
          <a:endParaRPr lang="sv-SE"/>
        </a:p>
      </dgm:t>
    </dgm:pt>
    <dgm:pt modelId="{71EA8B37-AA71-4142-9068-89B0A7D6930C}" type="pres">
      <dgm:prSet presAssocID="{40B132C4-DACA-4D3C-A19A-F56FD1C30F6A}" presName="compNode" presStyleCnt="0"/>
      <dgm:spPr/>
    </dgm:pt>
    <dgm:pt modelId="{22DE43BC-08A8-47C0-9F39-0C25348A7914}" type="pres">
      <dgm:prSet presAssocID="{40B132C4-DACA-4D3C-A19A-F56FD1C30F6A}" presName="bkgdShape" presStyleLbl="node1" presStyleIdx="2" presStyleCnt="3" custLinFactNeighborX="-938" custLinFactNeighborY="-1050"/>
      <dgm:spPr/>
      <dgm:t>
        <a:bodyPr/>
        <a:lstStyle/>
        <a:p>
          <a:endParaRPr lang="sv-SE"/>
        </a:p>
      </dgm:t>
    </dgm:pt>
    <dgm:pt modelId="{C78A22AE-66D4-49D8-BDAA-64FEC0805DEC}" type="pres">
      <dgm:prSet presAssocID="{40B132C4-DACA-4D3C-A19A-F56FD1C30F6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E4FAC94-58B5-4D88-89F7-D8ACE062E08C}" type="pres">
      <dgm:prSet presAssocID="{40B132C4-DACA-4D3C-A19A-F56FD1C30F6A}" presName="invisiNode" presStyleLbl="node1" presStyleIdx="2" presStyleCnt="3"/>
      <dgm:spPr/>
    </dgm:pt>
    <dgm:pt modelId="{22FA42EC-C53D-479D-8EE8-3536A4CAE061}" type="pres">
      <dgm:prSet presAssocID="{40B132C4-DACA-4D3C-A19A-F56FD1C30F6A}" presName="imagNode" presStyleLbl="fgImgPlace1" presStyleIdx="2" presStyleCnt="3" custFlipVert="1" custFlipHor="0" custScaleX="44102" custScaleY="3322" custLinFactX="-95913" custLinFactNeighborX="-100000" custLinFactNeighborY="29685"/>
      <dgm:spPr/>
    </dgm:pt>
  </dgm:ptLst>
  <dgm:cxnLst>
    <dgm:cxn modelId="{A9B61210-6DAD-42E1-BE5B-D493BE19962E}" type="presOf" srcId="{6109CDF7-9322-484D-B073-E75D2B4C7B97}" destId="{02AC8F48-5D05-46D6-BD3E-A6C24CF90938}" srcOrd="0" destOrd="0" presId="urn:microsoft.com/office/officeart/2005/8/layout/hList7"/>
    <dgm:cxn modelId="{021906E7-07C2-4BC0-B1B5-F146EF09A7A8}" type="presOf" srcId="{6109CDF7-9322-484D-B073-E75D2B4C7B97}" destId="{4AC91D4A-0065-4B9D-A505-2FAD2956EEB8}" srcOrd="1" destOrd="0" presId="urn:microsoft.com/office/officeart/2005/8/layout/hList7"/>
    <dgm:cxn modelId="{C6DA2575-C38B-493A-B1D6-96C982EAE4D2}" type="presOf" srcId="{A30DA4C3-DDE8-44F7-B412-1AC6F7A06A92}" destId="{152C03AA-D2DF-46EF-933B-01F05122C52D}" srcOrd="1" destOrd="0" presId="urn:microsoft.com/office/officeart/2005/8/layout/hList7"/>
    <dgm:cxn modelId="{852B178E-E03F-4EF4-BF11-3FCD005E8DBA}" srcId="{B6B801BC-A0E1-41D1-8EDD-8BD6C70F6ABB}" destId="{6109CDF7-9322-484D-B073-E75D2B4C7B97}" srcOrd="0" destOrd="0" parTransId="{5CA18AC2-60F7-45BE-AA36-7C501C1AC6C9}" sibTransId="{6E0B971D-CBEC-4703-BFFC-DD84875776F3}"/>
    <dgm:cxn modelId="{F839A933-5934-4554-9234-0D2A0DD699AC}" srcId="{B6B801BC-A0E1-41D1-8EDD-8BD6C70F6ABB}" destId="{A30DA4C3-DDE8-44F7-B412-1AC6F7A06A92}" srcOrd="1" destOrd="0" parTransId="{AB1F7F32-F26C-4FA5-B329-2BE45AC5F939}" sibTransId="{F343F1CD-FC4A-4B6E-B359-8852CF2A5FB9}"/>
    <dgm:cxn modelId="{B631E23A-BA80-426C-91AC-162C4FF2E37A}" type="presOf" srcId="{F343F1CD-FC4A-4B6E-B359-8852CF2A5FB9}" destId="{E1E78F7E-D423-47C5-B553-07AE3160E215}" srcOrd="0" destOrd="0" presId="urn:microsoft.com/office/officeart/2005/8/layout/hList7"/>
    <dgm:cxn modelId="{9B437215-C44B-4405-90E4-383AB27A218C}" type="presOf" srcId="{A30DA4C3-DDE8-44F7-B412-1AC6F7A06A92}" destId="{F35C6B3B-7E9E-4E12-9A76-E31A1D793719}" srcOrd="0" destOrd="0" presId="urn:microsoft.com/office/officeart/2005/8/layout/hList7"/>
    <dgm:cxn modelId="{697BF2D5-164B-4AF5-BCB8-355509058762}" type="presOf" srcId="{40B132C4-DACA-4D3C-A19A-F56FD1C30F6A}" destId="{22DE43BC-08A8-47C0-9F39-0C25348A7914}" srcOrd="0" destOrd="0" presId="urn:microsoft.com/office/officeart/2005/8/layout/hList7"/>
    <dgm:cxn modelId="{27755E95-4C19-493C-AA66-70D77087D264}" srcId="{B6B801BC-A0E1-41D1-8EDD-8BD6C70F6ABB}" destId="{40B132C4-DACA-4D3C-A19A-F56FD1C30F6A}" srcOrd="2" destOrd="0" parTransId="{5A4DA878-D815-4B8D-BAB5-2392E9FF73A5}" sibTransId="{8A52BBA8-29E4-4D2D-B742-0AFD72C342EE}"/>
    <dgm:cxn modelId="{3946557D-EFE0-4D62-87B8-07C0EEAC969D}" type="presOf" srcId="{6E0B971D-CBEC-4703-BFFC-DD84875776F3}" destId="{294CC38B-7170-4C3E-860A-8615A66F11BF}" srcOrd="0" destOrd="0" presId="urn:microsoft.com/office/officeart/2005/8/layout/hList7"/>
    <dgm:cxn modelId="{AA852CB5-05CC-4D43-9426-D829A3040674}" type="presOf" srcId="{40B132C4-DACA-4D3C-A19A-F56FD1C30F6A}" destId="{C78A22AE-66D4-49D8-BDAA-64FEC0805DEC}" srcOrd="1" destOrd="0" presId="urn:microsoft.com/office/officeart/2005/8/layout/hList7"/>
    <dgm:cxn modelId="{58825A11-D05F-48E4-9ED3-1D58ED0475AB}" type="presOf" srcId="{B6B801BC-A0E1-41D1-8EDD-8BD6C70F6ABB}" destId="{34AB9352-8100-4EC2-A986-0B72AED79E29}" srcOrd="0" destOrd="0" presId="urn:microsoft.com/office/officeart/2005/8/layout/hList7"/>
    <dgm:cxn modelId="{5E94A5A8-5547-4D86-80EA-4BD6B20DE77A}" type="presParOf" srcId="{34AB9352-8100-4EC2-A986-0B72AED79E29}" destId="{F11C4270-F29E-404C-97F7-6F50D23E976E}" srcOrd="0" destOrd="0" presId="urn:microsoft.com/office/officeart/2005/8/layout/hList7"/>
    <dgm:cxn modelId="{A165A10D-5E31-4C02-A571-DA6DA26B8986}" type="presParOf" srcId="{34AB9352-8100-4EC2-A986-0B72AED79E29}" destId="{B3294E24-952D-45D7-8D97-764FF0DE03C5}" srcOrd="1" destOrd="0" presId="urn:microsoft.com/office/officeart/2005/8/layout/hList7"/>
    <dgm:cxn modelId="{3D7D7827-5FB9-4CD3-A5DD-4DFB9D8C3257}" type="presParOf" srcId="{B3294E24-952D-45D7-8D97-764FF0DE03C5}" destId="{4B31B6F6-E1A5-4E9C-AC89-6D1FC80F211C}" srcOrd="0" destOrd="0" presId="urn:microsoft.com/office/officeart/2005/8/layout/hList7"/>
    <dgm:cxn modelId="{2E76CFAF-65AE-499D-B942-A57D7E00B9B3}" type="presParOf" srcId="{4B31B6F6-E1A5-4E9C-AC89-6D1FC80F211C}" destId="{02AC8F48-5D05-46D6-BD3E-A6C24CF90938}" srcOrd="0" destOrd="0" presId="urn:microsoft.com/office/officeart/2005/8/layout/hList7"/>
    <dgm:cxn modelId="{96271AF9-C0CD-45AA-8B09-007B5A9B400F}" type="presParOf" srcId="{4B31B6F6-E1A5-4E9C-AC89-6D1FC80F211C}" destId="{4AC91D4A-0065-4B9D-A505-2FAD2956EEB8}" srcOrd="1" destOrd="0" presId="urn:microsoft.com/office/officeart/2005/8/layout/hList7"/>
    <dgm:cxn modelId="{4B9CB9D0-D810-411D-AEEC-52F87D57473C}" type="presParOf" srcId="{4B31B6F6-E1A5-4E9C-AC89-6D1FC80F211C}" destId="{DC5BEE3E-1B4E-40F5-B53E-23E0E45A6568}" srcOrd="2" destOrd="0" presId="urn:microsoft.com/office/officeart/2005/8/layout/hList7"/>
    <dgm:cxn modelId="{828057BA-B677-49E2-A0F6-0E63F7371E26}" type="presParOf" srcId="{4B31B6F6-E1A5-4E9C-AC89-6D1FC80F211C}" destId="{E748590C-F41A-40C2-942E-36F774ADBE4B}" srcOrd="3" destOrd="0" presId="urn:microsoft.com/office/officeart/2005/8/layout/hList7"/>
    <dgm:cxn modelId="{D3D7CA56-F763-46C1-BF35-2F1B02A71556}" type="presParOf" srcId="{B3294E24-952D-45D7-8D97-764FF0DE03C5}" destId="{294CC38B-7170-4C3E-860A-8615A66F11BF}" srcOrd="1" destOrd="0" presId="urn:microsoft.com/office/officeart/2005/8/layout/hList7"/>
    <dgm:cxn modelId="{95F31EB3-DEEC-48F3-A2AD-21B912B8EE6E}" type="presParOf" srcId="{B3294E24-952D-45D7-8D97-764FF0DE03C5}" destId="{EC96E98C-8480-45F0-B98F-1E78FDED9015}" srcOrd="2" destOrd="0" presId="urn:microsoft.com/office/officeart/2005/8/layout/hList7"/>
    <dgm:cxn modelId="{7298FCE0-FE5D-4F22-8F54-4847D0D08FBB}" type="presParOf" srcId="{EC96E98C-8480-45F0-B98F-1E78FDED9015}" destId="{F35C6B3B-7E9E-4E12-9A76-E31A1D793719}" srcOrd="0" destOrd="0" presId="urn:microsoft.com/office/officeart/2005/8/layout/hList7"/>
    <dgm:cxn modelId="{67232EE5-9B0D-4D4C-9570-5B2A877014E9}" type="presParOf" srcId="{EC96E98C-8480-45F0-B98F-1E78FDED9015}" destId="{152C03AA-D2DF-46EF-933B-01F05122C52D}" srcOrd="1" destOrd="0" presId="urn:microsoft.com/office/officeart/2005/8/layout/hList7"/>
    <dgm:cxn modelId="{9C8E790F-2FE8-495B-AFEE-9BB0C961B62C}" type="presParOf" srcId="{EC96E98C-8480-45F0-B98F-1E78FDED9015}" destId="{D3B84D80-55F8-448F-B585-4AC71E08AE45}" srcOrd="2" destOrd="0" presId="urn:microsoft.com/office/officeart/2005/8/layout/hList7"/>
    <dgm:cxn modelId="{A9DAA77E-580F-4C27-B73B-2FDC50EDE0DC}" type="presParOf" srcId="{EC96E98C-8480-45F0-B98F-1E78FDED9015}" destId="{C6DEF5D0-8DE9-417B-A645-310E8CD84177}" srcOrd="3" destOrd="0" presId="urn:microsoft.com/office/officeart/2005/8/layout/hList7"/>
    <dgm:cxn modelId="{E84CFF66-9C5C-4821-82A6-11198CD10E1F}" type="presParOf" srcId="{B3294E24-952D-45D7-8D97-764FF0DE03C5}" destId="{E1E78F7E-D423-47C5-B553-07AE3160E215}" srcOrd="3" destOrd="0" presId="urn:microsoft.com/office/officeart/2005/8/layout/hList7"/>
    <dgm:cxn modelId="{7344F3DD-FF55-413C-B3A3-2FEA4F9A4F99}" type="presParOf" srcId="{B3294E24-952D-45D7-8D97-764FF0DE03C5}" destId="{71EA8B37-AA71-4142-9068-89B0A7D6930C}" srcOrd="4" destOrd="0" presId="urn:microsoft.com/office/officeart/2005/8/layout/hList7"/>
    <dgm:cxn modelId="{83C5A564-A8BE-4450-9ABC-139187FE8D25}" type="presParOf" srcId="{71EA8B37-AA71-4142-9068-89B0A7D6930C}" destId="{22DE43BC-08A8-47C0-9F39-0C25348A7914}" srcOrd="0" destOrd="0" presId="urn:microsoft.com/office/officeart/2005/8/layout/hList7"/>
    <dgm:cxn modelId="{2AF29A3F-39C9-423F-8772-CB608AE69C15}" type="presParOf" srcId="{71EA8B37-AA71-4142-9068-89B0A7D6930C}" destId="{C78A22AE-66D4-49D8-BDAA-64FEC0805DEC}" srcOrd="1" destOrd="0" presId="urn:microsoft.com/office/officeart/2005/8/layout/hList7"/>
    <dgm:cxn modelId="{9E1EBE09-742E-4385-8778-E27A3D46C8E5}" type="presParOf" srcId="{71EA8B37-AA71-4142-9068-89B0A7D6930C}" destId="{7E4FAC94-58B5-4D88-89F7-D8ACE062E08C}" srcOrd="2" destOrd="0" presId="urn:microsoft.com/office/officeart/2005/8/layout/hList7"/>
    <dgm:cxn modelId="{1FFDEA3E-DE64-4C0B-842C-D26ED774DFA1}" type="presParOf" srcId="{71EA8B37-AA71-4142-9068-89B0A7D6930C}" destId="{22FA42EC-C53D-479D-8EE8-3536A4CAE06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43DC-7BA7-4E89-951B-60EA52B5DC5C}" type="datetimeFigureOut">
              <a:rPr lang="sv-SE" smtClean="0"/>
              <a:t>2017-02-13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B6859-73B5-4D46-BEB0-75D19A656E3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776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A045-E7F9-4D10-B7A6-79193702308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5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A045-E7F9-4D10-B7A6-79193702308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A045-E7F9-4D10-B7A6-79193702308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2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v-SE" sz="2600" dirty="0" smtClean="0"/>
              <a:t>Utvecklingsgruppernas möten där verksamhetsföreträdare träffas är centrala för Nysam.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dirty="0" smtClean="0"/>
              <a:t>Det</a:t>
            </a:r>
            <a:r>
              <a:rPr lang="sv-SE" sz="2600" baseline="0" dirty="0" smtClean="0"/>
              <a:t> är i mötena som utvecklingen sker genom omvärldsbevakning, kunskapsutbyte, ofta med grund i data.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dirty="0" smtClean="0"/>
              <a:t>Ger </a:t>
            </a:r>
            <a:r>
              <a:rPr lang="sv-SE" sz="2800" i="1" dirty="0" smtClean="0"/>
              <a:t>konkreta </a:t>
            </a:r>
            <a:r>
              <a:rPr lang="sv-SE" sz="2800" dirty="0" smtClean="0"/>
              <a:t>idéer till utvecklings- och förbättringsområden</a:t>
            </a:r>
          </a:p>
          <a:p>
            <a:pPr lvl="1"/>
            <a:r>
              <a:rPr lang="sv-SE" sz="2600" dirty="0" smtClean="0"/>
              <a:t>Det mest effektiva sättet att få snabb koll på vad som pågår i Sverige</a:t>
            </a:r>
          </a:p>
          <a:p>
            <a:r>
              <a:rPr lang="sv-SE" dirty="0" smtClean="0"/>
              <a:t>Föreläsningar/presentationer kring intressanta och</a:t>
            </a:r>
            <a:r>
              <a:rPr lang="sv-SE" baseline="0" dirty="0" smtClean="0"/>
              <a:t> aktuella teman. (Exempel specialenheter </a:t>
            </a:r>
            <a:r>
              <a:rPr lang="sv-SE" baseline="0" dirty="0" err="1" smtClean="0"/>
              <a:t>single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responder</a:t>
            </a:r>
            <a:r>
              <a:rPr lang="sv-SE" baseline="0" dirty="0" smtClean="0"/>
              <a:t>, lättvårdsambulanser etc.</a:t>
            </a:r>
          </a:p>
          <a:p>
            <a:r>
              <a:rPr lang="sv-SE" baseline="0" dirty="0" smtClean="0"/>
              <a:t>Ett annat exempel utveckling av gemensam granskningsmall för journaldokumentation</a:t>
            </a:r>
            <a:endParaRPr lang="sv-SE" dirty="0" smtClean="0"/>
          </a:p>
          <a:p>
            <a:endParaRPr lang="sv-SE" dirty="0" smtClean="0"/>
          </a:p>
          <a:p>
            <a:pPr lvl="1"/>
            <a:endParaRPr lang="sv-SE" sz="26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A045-E7F9-4D10-B7A6-79193702308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2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FA1-4253-4222-B51B-F345C392973F}" type="datetimeFigureOut">
              <a:rPr lang="sv-SE" smtClean="0"/>
              <a:t>2017-02-13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F483-C492-4AD8-82CC-A2EF727CEC0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405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FA1-4253-4222-B51B-F345C392973F}" type="datetimeFigureOut">
              <a:rPr lang="sv-SE" smtClean="0"/>
              <a:t>2017-02-13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F483-C492-4AD8-82CC-A2EF727CEC0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98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FA1-4253-4222-B51B-F345C392973F}" type="datetimeFigureOut">
              <a:rPr lang="sv-SE" smtClean="0"/>
              <a:t>2017-02-13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F483-C492-4AD8-82CC-A2EF727CEC0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26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for Corporate/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321844"/>
            <a:ext cx="9144000" cy="353615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2257425"/>
          </a:xfrm>
          <a:prstGeom prst="rect">
            <a:avLst/>
          </a:prstGeom>
          <a:gradFill>
            <a:gsLst>
              <a:gs pos="81000">
                <a:srgbClr val="EEAC50"/>
              </a:gs>
              <a:gs pos="26000">
                <a:srgbClr val="ECAB4B"/>
              </a:gs>
              <a:gs pos="0">
                <a:srgbClr val="D95E01"/>
              </a:gs>
              <a:gs pos="54000">
                <a:srgbClr val="FAE07F"/>
              </a:gs>
              <a:gs pos="100000">
                <a:srgbClr val="E37B25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3800475"/>
            <a:ext cx="9144000" cy="2362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0456" y="2524998"/>
            <a:ext cx="4929663" cy="45763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4200"/>
              </a:lnSpc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0456" y="2957259"/>
            <a:ext cx="4929663" cy="270751"/>
          </a:xfrm>
        </p:spPr>
        <p:txBody>
          <a:bodyPr lIns="0" tIns="0" rIns="0" bIns="0" anchor="ctr" anchorCtr="0"/>
          <a:lstStyle>
            <a:lvl1pPr marL="0" indent="0" algn="l">
              <a:lnSpc>
                <a:spcPts val="26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705474" y="6505575"/>
            <a:ext cx="3333751" cy="182880"/>
          </a:xfrm>
        </p:spPr>
        <p:txBody>
          <a:bodyPr/>
          <a:lstStyle/>
          <a:p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2015, Helseplan Nysam AB  </a:t>
            </a:r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‹#›</a:t>
            </a:fld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  <a:ea typeface="ＭＳ Ｐゴシック" pitchFamily="-108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348" y="2562425"/>
            <a:ext cx="1887072" cy="44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 for Corporate/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899478"/>
            <a:ext cx="9144000" cy="295852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2257425"/>
          </a:xfrm>
          <a:prstGeom prst="rect">
            <a:avLst/>
          </a:prstGeom>
          <a:gradFill>
            <a:gsLst>
              <a:gs pos="81000">
                <a:srgbClr val="EEAC50"/>
              </a:gs>
              <a:gs pos="26000">
                <a:srgbClr val="ECAB4B"/>
              </a:gs>
              <a:gs pos="0">
                <a:srgbClr val="D95E01"/>
              </a:gs>
              <a:gs pos="54000">
                <a:srgbClr val="FAE07F"/>
              </a:gs>
              <a:gs pos="100000">
                <a:srgbClr val="E37B25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3800475"/>
            <a:ext cx="9144000" cy="2362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0456" y="2775993"/>
            <a:ext cx="4929663" cy="6177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4200"/>
              </a:lnSpc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0456" y="3418354"/>
            <a:ext cx="4929663" cy="270751"/>
          </a:xfrm>
        </p:spPr>
        <p:txBody>
          <a:bodyPr lIns="0" tIns="0" rIns="0" bIns="0" anchor="ctr" anchorCtr="0"/>
          <a:lstStyle>
            <a:lvl1pPr marL="0" indent="0" algn="l">
              <a:lnSpc>
                <a:spcPts val="2600"/>
              </a:lnSpc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705474" y="6505575"/>
            <a:ext cx="3333751" cy="182880"/>
          </a:xfrm>
        </p:spPr>
        <p:txBody>
          <a:bodyPr/>
          <a:lstStyle/>
          <a:p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2015, Helseplan Nysam AB  </a:t>
            </a:r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‹#›</a:t>
            </a:fld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  <a:ea typeface="ＭＳ Ｐゴシック" pitchFamily="-108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348" y="3314138"/>
            <a:ext cx="1887072" cy="44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2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tyx 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399" y="216699"/>
            <a:ext cx="8844952" cy="9144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705474" y="6505575"/>
            <a:ext cx="3333751" cy="182880"/>
          </a:xfrm>
        </p:spPr>
        <p:txBody>
          <a:bodyPr/>
          <a:lstStyle/>
          <a:p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2015, Helseplan Nysam AB  </a:t>
            </a:r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‹#›</a:t>
            </a:fld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  <a:ea typeface="ＭＳ Ｐゴシック" pitchFamily="-108" charset="-128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52400" y="1143000"/>
            <a:ext cx="883285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ty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2015, Helseplan Nysam AB  </a:t>
            </a:r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‹#›</a:t>
            </a:fld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  <a:ea typeface="ＭＳ Ｐゴシック" pitchFamily="-108" charset="-128"/>
            </a:endParaRPr>
          </a:p>
        </p:txBody>
      </p: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152399" y="216699"/>
            <a:ext cx="8844952" cy="9144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4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3213" y="138113"/>
            <a:ext cx="8543925" cy="93345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0"/>
          </p:nvPr>
        </p:nvSpPr>
        <p:spPr>
          <a:xfrm>
            <a:off x="293688" y="1277938"/>
            <a:ext cx="4176000" cy="46767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1"/>
          </p:nvPr>
        </p:nvSpPr>
        <p:spPr>
          <a:xfrm>
            <a:off x="4587875" y="1277938"/>
            <a:ext cx="4176000" cy="46767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198439" y="6358649"/>
            <a:ext cx="2587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fld id="{ECE4AD94-6117-40B9-8F12-07FEA3FE69D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datum 31"/>
          <p:cNvSpPr>
            <a:spLocks noGrp="1"/>
          </p:cNvSpPr>
          <p:nvPr>
            <p:ph type="dt" sz="half" idx="2"/>
          </p:nvPr>
        </p:nvSpPr>
        <p:spPr>
          <a:xfrm>
            <a:off x="508278" y="6358649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fld id="{4EC902B1-8D8D-4334-9800-F7CBA7FFF951}" type="datetime1">
              <a:rPr lang="sv-SE" smtClean="0"/>
              <a:pPr/>
              <a:t>2017-02-13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838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ysam 1-radigt 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321844"/>
            <a:ext cx="9144000" cy="353615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2257425"/>
          </a:xfrm>
          <a:prstGeom prst="rect">
            <a:avLst/>
          </a:prstGeom>
          <a:gradFill>
            <a:gsLst>
              <a:gs pos="81000">
                <a:srgbClr val="EEAC50"/>
              </a:gs>
              <a:gs pos="26000">
                <a:srgbClr val="ECAB4B"/>
              </a:gs>
              <a:gs pos="0">
                <a:srgbClr val="D95E01"/>
              </a:gs>
              <a:gs pos="54000">
                <a:srgbClr val="FAE07F"/>
              </a:gs>
              <a:gs pos="100000">
                <a:srgbClr val="E37B25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3800475"/>
            <a:ext cx="9144000" cy="2362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0456" y="2524998"/>
            <a:ext cx="4929663" cy="45763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4200"/>
              </a:lnSpc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0456" y="2957259"/>
            <a:ext cx="4929663" cy="270751"/>
          </a:xfrm>
        </p:spPr>
        <p:txBody>
          <a:bodyPr lIns="0" tIns="0" rIns="0" bIns="0" anchor="ctr" anchorCtr="0"/>
          <a:lstStyle>
            <a:lvl1pPr marL="0" indent="0" algn="l">
              <a:lnSpc>
                <a:spcPts val="26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705474" y="6505575"/>
            <a:ext cx="3333751" cy="182880"/>
          </a:xfrm>
        </p:spPr>
        <p:txBody>
          <a:bodyPr/>
          <a:lstStyle/>
          <a:p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2013, </a:t>
            </a:r>
            <a:r>
              <a:rPr lang="sv-SE" dirty="0" err="1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Helseplan</a:t>
            </a:r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 </a:t>
            </a:r>
            <a:r>
              <a:rPr lang="sv-SE" dirty="0" err="1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Nysam</a:t>
            </a:r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 AB  </a:t>
            </a:r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‹#›</a:t>
            </a:fld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  <a:ea typeface="ＭＳ Ｐゴシック" pitchFamily="-108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348" y="2562425"/>
            <a:ext cx="1887072" cy="44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8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ysam 2-radigt 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899478"/>
            <a:ext cx="9144000" cy="295852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2257425"/>
          </a:xfrm>
          <a:prstGeom prst="rect">
            <a:avLst/>
          </a:prstGeom>
          <a:gradFill>
            <a:gsLst>
              <a:gs pos="81000">
                <a:srgbClr val="EEAC50"/>
              </a:gs>
              <a:gs pos="26000">
                <a:srgbClr val="ECAB4B"/>
              </a:gs>
              <a:gs pos="0">
                <a:srgbClr val="D95E01"/>
              </a:gs>
              <a:gs pos="54000">
                <a:srgbClr val="FAE07F"/>
              </a:gs>
              <a:gs pos="100000">
                <a:srgbClr val="E37B25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3800475"/>
            <a:ext cx="9144000" cy="2362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0456" y="2775993"/>
            <a:ext cx="4929663" cy="6177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4200"/>
              </a:lnSpc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0456" y="3418354"/>
            <a:ext cx="4929663" cy="270751"/>
          </a:xfrm>
        </p:spPr>
        <p:txBody>
          <a:bodyPr lIns="0" tIns="0" rIns="0" bIns="0" anchor="ctr" anchorCtr="0"/>
          <a:lstStyle>
            <a:lvl1pPr marL="0" indent="0" algn="l">
              <a:lnSpc>
                <a:spcPts val="2600"/>
              </a:lnSpc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705474" y="6505575"/>
            <a:ext cx="3333751" cy="182880"/>
          </a:xfrm>
        </p:spPr>
        <p:txBody>
          <a:bodyPr/>
          <a:lstStyle/>
          <a:p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2013, </a:t>
            </a:r>
            <a:r>
              <a:rPr lang="sv-SE" dirty="0" err="1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Helseplan</a:t>
            </a:r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 </a:t>
            </a:r>
            <a:r>
              <a:rPr lang="sv-SE" dirty="0" err="1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Nysam</a:t>
            </a:r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 AB  </a:t>
            </a:r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‹#›</a:t>
            </a:fld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  <a:ea typeface="ＭＳ Ｐゴシック" pitchFamily="-108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348" y="3314138"/>
            <a:ext cx="1887072" cy="44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4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sam 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399" y="216699"/>
            <a:ext cx="8844952" cy="9144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705474" y="6505575"/>
            <a:ext cx="3333751" cy="182880"/>
          </a:xfrm>
        </p:spPr>
        <p:txBody>
          <a:bodyPr/>
          <a:lstStyle/>
          <a:p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2013, </a:t>
            </a:r>
            <a:r>
              <a:rPr lang="sv-SE" dirty="0" err="1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Helseplan</a:t>
            </a:r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 </a:t>
            </a:r>
            <a:r>
              <a:rPr lang="sv-SE" dirty="0" err="1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Nysam</a:t>
            </a:r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 AB  </a:t>
            </a:r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‹#›</a:t>
            </a:fld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  <a:ea typeface="ＭＳ Ｐゴシック" pitchFamily="-108" charset="-128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52400" y="1143000"/>
            <a:ext cx="883285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1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FA1-4253-4222-B51B-F345C392973F}" type="datetimeFigureOut">
              <a:rPr lang="sv-SE" smtClean="0"/>
              <a:t>2017-02-13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F483-C492-4AD8-82CC-A2EF727CEC0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5073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sa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2013, </a:t>
            </a:r>
            <a:r>
              <a:rPr lang="sv-SE" dirty="0" err="1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Helseplan</a:t>
            </a:r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 </a:t>
            </a:r>
            <a:r>
              <a:rPr lang="sv-SE" dirty="0" err="1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Nysam</a:t>
            </a:r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 AB  </a:t>
            </a:r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‹#›</a:t>
            </a:fld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  <a:ea typeface="ＭＳ Ｐゴシック" pitchFamily="-108" charset="-128"/>
            </a:endParaRPr>
          </a:p>
        </p:txBody>
      </p: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152399" y="216699"/>
            <a:ext cx="8844952" cy="9144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9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ntyx 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399" y="216699"/>
            <a:ext cx="8844952" cy="914400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705480" y="6505581"/>
            <a:ext cx="3333751" cy="182880"/>
          </a:xfrm>
        </p:spPr>
        <p:txBody>
          <a:bodyPr/>
          <a:lstStyle/>
          <a:p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2012, Helseplan Nysam AB  </a:t>
            </a:r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‹#›</a:t>
            </a:fld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  <a:ea typeface="ＭＳ Ｐゴシック" pitchFamily="-108" charset="-128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52403" y="1143000"/>
            <a:ext cx="883285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4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214630" y="6452806"/>
            <a:ext cx="472170" cy="365125"/>
          </a:xfrm>
          <a:prstGeom prst="rect">
            <a:avLst/>
          </a:prstGeom>
        </p:spPr>
        <p:txBody>
          <a:bodyPr/>
          <a:lstStyle/>
          <a:p>
            <a:fld id="{F299CBA5-7EF9-694C-9E22-580A48A40842}" type="slidenum">
              <a:rPr lang="sv-SE" smtClean="0">
                <a:solidFill>
                  <a:srgbClr val="373739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37373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3914408" y="6522795"/>
            <a:ext cx="43002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 dirty="0" smtClean="0">
                <a:solidFill>
                  <a:srgbClr val="FFFFFF">
                    <a:lumMod val="50000"/>
                  </a:srgbClr>
                </a:solidFill>
                <a:latin typeface="Arial MT"/>
                <a:cs typeface="Arial MT"/>
              </a:rPr>
              <a:t>Copyright © 2014, </a:t>
            </a:r>
            <a:r>
              <a:rPr lang="sv-SE" sz="900" dirty="0" err="1" smtClean="0">
                <a:solidFill>
                  <a:srgbClr val="FFFFFF">
                    <a:lumMod val="50000"/>
                  </a:srgbClr>
                </a:solidFill>
                <a:latin typeface="Arial MT"/>
                <a:cs typeface="Arial MT"/>
              </a:rPr>
              <a:t>Helseplan</a:t>
            </a:r>
            <a:r>
              <a:rPr lang="sv-SE" sz="900" dirty="0" smtClean="0">
                <a:solidFill>
                  <a:srgbClr val="FFFFFF">
                    <a:lumMod val="50000"/>
                  </a:srgbClr>
                </a:solidFill>
                <a:latin typeface="Arial MT"/>
                <a:cs typeface="Arial MT"/>
              </a:rPr>
              <a:t> </a:t>
            </a:r>
            <a:r>
              <a:rPr lang="sv-SE" sz="900" dirty="0" err="1" smtClean="0">
                <a:solidFill>
                  <a:srgbClr val="FFFFFF">
                    <a:lumMod val="50000"/>
                  </a:srgbClr>
                </a:solidFill>
                <a:latin typeface="Arial MT"/>
                <a:cs typeface="Arial MT"/>
              </a:rPr>
              <a:t>Nysam</a:t>
            </a:r>
            <a:r>
              <a:rPr lang="sv-SE" sz="900" dirty="0" smtClean="0">
                <a:solidFill>
                  <a:srgbClr val="FFFFFF">
                    <a:lumMod val="50000"/>
                  </a:srgbClr>
                </a:solidFill>
                <a:latin typeface="Arial MT"/>
                <a:cs typeface="Arial MT"/>
              </a:rPr>
              <a:t> AB</a:t>
            </a:r>
            <a:endParaRPr lang="sv-SE" sz="900" dirty="0">
              <a:solidFill>
                <a:srgbClr val="FFFFFF">
                  <a:lumMod val="50000"/>
                </a:srgbClr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577628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bar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3212" y="138113"/>
            <a:ext cx="8542337" cy="93345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198439" y="6358649"/>
            <a:ext cx="2587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fld id="{ECE4AD94-6117-40B9-8F12-07FEA3FE69D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31"/>
          <p:cNvSpPr>
            <a:spLocks noGrp="1"/>
          </p:cNvSpPr>
          <p:nvPr>
            <p:ph type="dt" sz="half" idx="2"/>
          </p:nvPr>
        </p:nvSpPr>
        <p:spPr>
          <a:xfrm>
            <a:off x="508278" y="6358649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pPr defTabSz="45720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535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bar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03212" y="223177"/>
            <a:ext cx="8542337" cy="933450"/>
          </a:xfrm>
          <a:prstGeom prst="rect">
            <a:avLst/>
          </a:prstGeom>
        </p:spPr>
        <p:txBody>
          <a:bodyPr/>
          <a:lstStyle/>
          <a:p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5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293325" y="6358649"/>
            <a:ext cx="2587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fld id="{ECE4AD94-6117-40B9-8F12-07FEA3FE69D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31"/>
          <p:cNvSpPr>
            <a:spLocks noGrp="1"/>
          </p:cNvSpPr>
          <p:nvPr>
            <p:ph type="dt" sz="half" idx="2"/>
          </p:nvPr>
        </p:nvSpPr>
        <p:spPr>
          <a:xfrm>
            <a:off x="603164" y="6358649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fld id="{CFEF907B-3A3B-4760-A5EA-9551B5ADF2ED}" type="datetime1">
              <a:rPr lang="sv-SE" smtClean="0"/>
              <a:pPr/>
              <a:t>2017-02-13</a:t>
            </a:fld>
            <a:endParaRPr lang="sv-SE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3688" y="5675020"/>
            <a:ext cx="8553450" cy="500062"/>
          </a:xfrm>
        </p:spPr>
        <p:txBody>
          <a:bodyPr anchor="b" anchorCtr="0"/>
          <a:lstStyle>
            <a:lvl1pPr marL="615950" indent="-615950" defTabSz="626745">
              <a:lnSpc>
                <a:spcPts val="900"/>
              </a:lnSpc>
              <a:spcAft>
                <a:spcPts val="0"/>
              </a:spcAft>
              <a:tabLst>
                <a:tab pos="469900" algn="r"/>
                <a:tab pos="626745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6745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6745" algn="l"/>
              </a:tabLst>
            </a:pPr>
            <a:r>
              <a:rPr lang="sv-SE" sz="1000" dirty="0">
                <a:ea typeface="Verdana" panose="020B0604030504040204" pitchFamily="34" charset="0"/>
                <a:cs typeface="Verdana" panose="020B0604030504040204" pitchFamily="34" charset="0"/>
              </a:rPr>
              <a:t>Not: 	xxx</a:t>
            </a:r>
          </a:p>
        </p:txBody>
      </p:sp>
    </p:spTree>
    <p:extLst>
      <p:ext uri="{BB962C8B-B14F-4D97-AF65-F5344CB8AC3E}">
        <p14:creationId xmlns:p14="http://schemas.microsoft.com/office/powerpoint/2010/main" val="90526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FA1-4253-4222-B51B-F345C392973F}" type="datetimeFigureOut">
              <a:rPr lang="sv-SE" smtClean="0"/>
              <a:t>2017-02-13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F483-C492-4AD8-82CC-A2EF727CEC0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283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FA1-4253-4222-B51B-F345C392973F}" type="datetimeFigureOut">
              <a:rPr lang="sv-SE" smtClean="0"/>
              <a:t>2017-02-13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F483-C492-4AD8-82CC-A2EF727CEC0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760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FA1-4253-4222-B51B-F345C392973F}" type="datetimeFigureOut">
              <a:rPr lang="sv-SE" smtClean="0"/>
              <a:t>2017-02-13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F483-C492-4AD8-82CC-A2EF727CEC0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382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FA1-4253-4222-B51B-F345C392973F}" type="datetimeFigureOut">
              <a:rPr lang="sv-SE" smtClean="0"/>
              <a:t>2017-02-13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F483-C492-4AD8-82CC-A2EF727CEC0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679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FA1-4253-4222-B51B-F345C392973F}" type="datetimeFigureOut">
              <a:rPr lang="sv-SE" smtClean="0"/>
              <a:t>2017-02-13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F483-C492-4AD8-82CC-A2EF727CEC0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517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FA1-4253-4222-B51B-F345C392973F}" type="datetimeFigureOut">
              <a:rPr lang="sv-SE" smtClean="0"/>
              <a:t>2017-02-13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F483-C492-4AD8-82CC-A2EF727CEC0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824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FA1-4253-4222-B51B-F345C392973F}" type="datetimeFigureOut">
              <a:rPr lang="sv-SE" smtClean="0"/>
              <a:t>2017-02-13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F483-C492-4AD8-82CC-A2EF727CEC0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763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BFA1-4253-4222-B51B-F345C392973F}" type="datetimeFigureOut">
              <a:rPr lang="sv-SE" smtClean="0"/>
              <a:t>2017-02-13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F483-C492-4AD8-82CC-A2EF727CEC0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960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9144000" cy="892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143000"/>
            <a:ext cx="883285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474" y="6496050"/>
            <a:ext cx="333375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2015, Helseplan Nysam AB  </a:t>
            </a:r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‹#›</a:t>
            </a:fld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  <a:ea typeface="ＭＳ Ｐゴシック" pitchFamily="-10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8909" y="6450679"/>
            <a:ext cx="1251279" cy="2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1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kern="1200">
          <a:solidFill>
            <a:srgbClr val="00098B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E37B25"/>
        </a:buClr>
        <a:buSzPct val="80000"/>
        <a:buFont typeface="Wingdings" pitchFamily="2" charset="2"/>
        <a:buChar char="§"/>
        <a:defRPr sz="2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marL="742950" indent="-285750" algn="l" defTabSz="45720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E37B25"/>
        </a:buClr>
        <a:buSzPct val="80000"/>
        <a:buFont typeface="Wingdings" pitchFamily="2" charset="2"/>
        <a:buChar char="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2pPr>
      <a:lvl3pPr marL="1143000" indent="-228600" algn="l" defTabSz="45720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E37B25"/>
        </a:buClr>
        <a:buSzPct val="80000"/>
        <a:buFont typeface="Wingdings" pitchFamily="2" charset="2"/>
        <a:buChar char=""/>
        <a:defRPr sz="22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3pPr>
      <a:lvl4pPr marL="1600200" indent="-228600" algn="l" defTabSz="45720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E37B25"/>
        </a:buClr>
        <a:buSzPct val="80000"/>
        <a:buFont typeface="Wingdings" pitchFamily="2" charset="2"/>
        <a:buChar char="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4pPr>
      <a:lvl5pPr marL="2057400" indent="-228600" algn="l" defTabSz="45720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E37B25"/>
        </a:buClr>
        <a:buSzPct val="80000"/>
        <a:buFont typeface="Wingdings" pitchFamily="2" charset="2"/>
        <a:buChar char="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1"/>
            <a:ext cx="9144000" cy="892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143000"/>
            <a:ext cx="883285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474" y="6496050"/>
            <a:ext cx="333375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2013, </a:t>
            </a:r>
            <a:r>
              <a:rPr lang="sv-SE" dirty="0" err="1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Helseplan</a:t>
            </a:r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 </a:t>
            </a:r>
            <a:r>
              <a:rPr lang="sv-SE" dirty="0" err="1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Nysam</a:t>
            </a:r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 AB  </a:t>
            </a:r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‹#›</a:t>
            </a:fld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  <a:ea typeface="ＭＳ Ｐゴシック" pitchFamily="-10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909" y="6450679"/>
            <a:ext cx="1251279" cy="2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kern="1200">
          <a:solidFill>
            <a:srgbClr val="00098B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4E2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E37B25"/>
        </a:buClr>
        <a:buSzPct val="80000"/>
        <a:buFont typeface="Wingdings" pitchFamily="2" charset="2"/>
        <a:buChar char="§"/>
        <a:defRPr sz="2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marL="742950" indent="-285750" algn="l" defTabSz="45720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E37B25"/>
        </a:buClr>
        <a:buSzPct val="80000"/>
        <a:buFont typeface="Wingdings" pitchFamily="2" charset="2"/>
        <a:buChar char="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2pPr>
      <a:lvl3pPr marL="1143000" indent="-228600" algn="l" defTabSz="45720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E37B25"/>
        </a:buClr>
        <a:buSzPct val="80000"/>
        <a:buFont typeface="Wingdings" pitchFamily="2" charset="2"/>
        <a:buChar char=""/>
        <a:defRPr sz="22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3pPr>
      <a:lvl4pPr marL="1600200" indent="-228600" algn="l" defTabSz="45720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E37B25"/>
        </a:buClr>
        <a:buSzPct val="80000"/>
        <a:buFont typeface="Wingdings" pitchFamily="2" charset="2"/>
        <a:buChar char="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4pPr>
      <a:lvl5pPr marL="2057400" indent="-228600" algn="l" defTabSz="45720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E37B25"/>
        </a:buClr>
        <a:buSzPct val="80000"/>
        <a:buFont typeface="Wingdings" pitchFamily="2" charset="2"/>
        <a:buChar char="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source=images&amp;cd=&amp;cad=rja&amp;uact=8&amp;ved=0ahUKEwiJwLq_g_HPAhUlGZoKHQURB2MQjRwIBw&amp;url=http://www.jonasvonessen.se/superminne/&amp;psig=AFQjCNEe2cLcw02xMFozCoCUj5sL8dxVXA&amp;ust=1477315468289835" TargetMode="External"/><Relationship Id="rId2" Type="http://schemas.openxmlformats.org/officeDocument/2006/relationships/hyperlink" Target="mailto:Glenn.larsson@regionhalland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sv-SE" sz="3600" dirty="0" smtClean="0"/>
              <a:t>Nationellt kvalitetsregister och nyckeltal</a:t>
            </a: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6400800" cy="1752600"/>
          </a:xfrm>
        </p:spPr>
        <p:txBody>
          <a:bodyPr/>
          <a:lstStyle/>
          <a:p>
            <a:r>
              <a:rPr lang="sv-SE" dirty="0" smtClean="0"/>
              <a:t>Kodning av data </a:t>
            </a:r>
            <a:endParaRPr lang="sv-S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74401"/>
            <a:ext cx="1114399" cy="117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9082"/>
            <a:ext cx="2186674" cy="126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03252"/>
            <a:ext cx="2153047" cy="89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60179"/>
            <a:ext cx="2394595" cy="58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7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/>
              <a:t>Bakgrund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&gt; </a:t>
            </a:r>
            <a:r>
              <a:rPr lang="sv-SE" dirty="0"/>
              <a:t>1 miljon ambulansuppdrag/år</a:t>
            </a:r>
          </a:p>
          <a:p>
            <a:pPr marL="0" indent="0">
              <a:buNone/>
            </a:pPr>
            <a:r>
              <a:rPr lang="sv-SE" dirty="0"/>
              <a:t>&gt; 4 miljarder </a:t>
            </a:r>
            <a:r>
              <a:rPr lang="sv-SE" dirty="0" err="1"/>
              <a:t>skr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Ingen nationell </a:t>
            </a:r>
            <a:r>
              <a:rPr lang="sv-SE" dirty="0" smtClean="0"/>
              <a:t>uppföljning och styrning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71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Arbetsgrupp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smtClean="0"/>
              <a:t>Glenn Larsson, Björn Evertsson, Johan Herlitz, Christer Axelsson, Anneli </a:t>
            </a:r>
            <a:r>
              <a:rPr lang="sv-SE" dirty="0" err="1" smtClean="0"/>
              <a:t>Strömsö</a:t>
            </a:r>
            <a:r>
              <a:rPr lang="sv-SE" dirty="0" smtClean="0"/>
              <a:t>, Thomas </a:t>
            </a:r>
            <a:r>
              <a:rPr lang="sv-SE" dirty="0" err="1" smtClean="0"/>
              <a:t>Troäng</a:t>
            </a:r>
            <a:r>
              <a:rPr lang="sv-SE" dirty="0" smtClean="0"/>
              <a:t>, Susanne Albrecht, Håkan </a:t>
            </a:r>
            <a:r>
              <a:rPr lang="sv-SE" dirty="0" err="1" smtClean="0"/>
              <a:t>Klementsson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Kvalitetsindikatorer</a:t>
            </a:r>
          </a:p>
          <a:p>
            <a:pPr marL="0" indent="0">
              <a:buNone/>
            </a:pPr>
            <a:r>
              <a:rPr lang="sv-SE" dirty="0" smtClean="0"/>
              <a:t>Ambulanssjukvårdens </a:t>
            </a:r>
            <a:r>
              <a:rPr lang="sv-SE" dirty="0"/>
              <a:t>journalsystem</a:t>
            </a:r>
          </a:p>
          <a:p>
            <a:pPr marL="0" indent="0">
              <a:buNone/>
            </a:pPr>
            <a:r>
              <a:rPr lang="sv-SE" dirty="0" smtClean="0"/>
              <a:t>Registerprofil 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Ansökan </a:t>
            </a:r>
            <a:r>
              <a:rPr lang="sv-SE" dirty="0"/>
              <a:t>Nationella </a:t>
            </a:r>
            <a:r>
              <a:rPr lang="sv-SE" dirty="0" smtClean="0"/>
              <a:t>Kvalitetsregister </a:t>
            </a:r>
            <a:r>
              <a:rPr lang="sv-SE" dirty="0"/>
              <a:t>(SKL) 2016</a:t>
            </a:r>
          </a:p>
          <a:p>
            <a:pPr marL="0" indent="0">
              <a:buNone/>
            </a:pPr>
            <a:r>
              <a:rPr lang="sv-SE" dirty="0" smtClean="0"/>
              <a:t>Ingen </a:t>
            </a:r>
            <a:r>
              <a:rPr lang="sv-SE" dirty="0"/>
              <a:t>finansiering av nya register 2017 </a:t>
            </a:r>
          </a:p>
          <a:p>
            <a:pPr marL="0" indent="0">
              <a:buNone/>
            </a:pPr>
            <a:r>
              <a:rPr lang="sv-SE" dirty="0"/>
              <a:t>Ny </a:t>
            </a:r>
            <a:r>
              <a:rPr lang="sv-SE" dirty="0" smtClean="0"/>
              <a:t>ansökan för 2018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63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9752" y="125760"/>
            <a:ext cx="4032448" cy="926976"/>
          </a:xfrm>
        </p:spPr>
        <p:txBody>
          <a:bodyPr>
            <a:normAutofit/>
          </a:bodyPr>
          <a:lstStyle/>
          <a:p>
            <a:r>
              <a:rPr lang="sv-SE" sz="3600" b="1" dirty="0" smtClean="0"/>
              <a:t>Kvalitetsindikatorer</a:t>
            </a:r>
            <a:endParaRPr lang="sv-SE" sz="3600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44816" cy="494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5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Datainsamling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207702"/>
              </p:ext>
            </p:extLst>
          </p:nvPr>
        </p:nvGraphicFramePr>
        <p:xfrm>
          <a:off x="457200" y="1600201"/>
          <a:ext cx="8075240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2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3479" y="548680"/>
            <a:ext cx="8229600" cy="1143000"/>
          </a:xfrm>
        </p:spPr>
        <p:txBody>
          <a:bodyPr>
            <a:normAutofit/>
          </a:bodyPr>
          <a:lstStyle/>
          <a:p>
            <a:r>
              <a:rPr lang="sv-SE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Registercentrum Syd</a:t>
            </a:r>
            <a:endParaRPr lang="sv-SE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984776" cy="184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47" y="4725144"/>
            <a:ext cx="4924977" cy="92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5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Testinsamling </a:t>
            </a:r>
            <a:r>
              <a:rPr lang="sv-SE" sz="3600" dirty="0"/>
              <a:t>2016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 smtClean="0"/>
              <a:t>Blekinge, Dalarna, Halland, Kalmar, Stockholm Syd, Västernorrland, Västmanland, VGR, Östergötland</a:t>
            </a:r>
            <a:endParaRPr lang="sv-SE" sz="2800" dirty="0"/>
          </a:p>
          <a:p>
            <a:pPr marL="0" indent="0">
              <a:buNone/>
            </a:pPr>
            <a:r>
              <a:rPr lang="sv-SE" sz="2800" dirty="0" err="1"/>
              <a:t>Inklusion</a:t>
            </a:r>
            <a:endParaRPr lang="sv-SE" sz="2800" dirty="0"/>
          </a:p>
          <a:p>
            <a:pPr marL="0" indent="0">
              <a:buNone/>
            </a:pPr>
            <a:r>
              <a:rPr lang="sv-SE" sz="2800" dirty="0" smtClean="0"/>
              <a:t>Primär </a:t>
            </a:r>
            <a:r>
              <a:rPr lang="sv-SE" sz="2800" dirty="0"/>
              <a:t>uppdrag</a:t>
            </a:r>
            <a:endParaRPr lang="sv-SE" sz="2800" dirty="0" smtClean="0"/>
          </a:p>
          <a:p>
            <a:pPr marL="0" indent="0">
              <a:buNone/>
            </a:pPr>
            <a:r>
              <a:rPr lang="sv-SE" sz="2800" dirty="0" err="1" smtClean="0"/>
              <a:t>Prio</a:t>
            </a:r>
            <a:r>
              <a:rPr lang="sv-SE" sz="2800" dirty="0" smtClean="0"/>
              <a:t> </a:t>
            </a:r>
            <a:r>
              <a:rPr lang="sv-SE" sz="2800" dirty="0"/>
              <a:t>ut 1-3</a:t>
            </a:r>
            <a:r>
              <a:rPr lang="sv-SE" sz="2800" dirty="0" smtClean="0"/>
              <a:t>  </a:t>
            </a:r>
            <a:r>
              <a:rPr lang="sv-SE" sz="2800" dirty="0"/>
              <a:t>(</a:t>
            </a:r>
            <a:r>
              <a:rPr lang="sv-SE" sz="2800" dirty="0" smtClean="0"/>
              <a:t>patientuppgifter)</a:t>
            </a:r>
          </a:p>
          <a:p>
            <a:pPr marL="0" indent="0">
              <a:buNone/>
            </a:pPr>
            <a:r>
              <a:rPr lang="sv-SE" sz="2800" dirty="0"/>
              <a:t>&gt;18 år (inga barn)</a:t>
            </a:r>
          </a:p>
          <a:p>
            <a:pPr marL="0" indent="0">
              <a:buNone/>
            </a:pPr>
            <a:r>
              <a:rPr lang="sv-SE" sz="2800" dirty="0" err="1" smtClean="0"/>
              <a:t>Prio</a:t>
            </a:r>
            <a:r>
              <a:rPr lang="sv-SE" sz="2800" dirty="0" smtClean="0"/>
              <a:t> </a:t>
            </a:r>
            <a:r>
              <a:rPr lang="sv-SE" sz="2800" dirty="0"/>
              <a:t>in Röd, Orange, Gul, </a:t>
            </a:r>
            <a:r>
              <a:rPr lang="sv-SE" sz="2800" dirty="0" smtClean="0"/>
              <a:t>Grön</a:t>
            </a:r>
          </a:p>
          <a:p>
            <a:pPr marL="0" indent="0">
              <a:buNone/>
            </a:pPr>
            <a:r>
              <a:rPr lang="sv-SE" sz="2800" dirty="0"/>
              <a:t>295 </a:t>
            </a:r>
            <a:r>
              <a:rPr lang="sv-SE" sz="2800" dirty="0" smtClean="0"/>
              <a:t>056 Uppdrag</a:t>
            </a: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94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Insamling 2017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800" dirty="0"/>
              <a:t>Fler landsting </a:t>
            </a:r>
          </a:p>
          <a:p>
            <a:pPr marL="0" indent="0">
              <a:buNone/>
            </a:pPr>
            <a:r>
              <a:rPr lang="sv-SE" sz="2800" dirty="0"/>
              <a:t>Region Skåne, Kronoberg, Värmland, Jönköping, </a:t>
            </a:r>
            <a:r>
              <a:rPr lang="sv-SE" sz="2800" dirty="0" smtClean="0"/>
              <a:t>Sörmland </a:t>
            </a:r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r>
              <a:rPr lang="sv-SE" sz="2800" dirty="0" smtClean="0"/>
              <a:t>(Blekinge</a:t>
            </a:r>
            <a:r>
              <a:rPr lang="sv-SE" sz="2800" dirty="0"/>
              <a:t>, Dalarna, Halland, Kalmar, Stockholm Syd, Västernorrland, Västmanland, VGR, </a:t>
            </a:r>
            <a:r>
              <a:rPr lang="sv-SE" sz="2800" dirty="0" smtClean="0"/>
              <a:t>Östergötland)</a:t>
            </a:r>
            <a:endParaRPr lang="sv-SE" sz="2800" dirty="0"/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r>
              <a:rPr lang="sv-SE" sz="2800" dirty="0" smtClean="0"/>
              <a:t>14/21 landsting/regioner</a:t>
            </a:r>
          </a:p>
          <a:p>
            <a:pPr marL="0" indent="0">
              <a:buNone/>
            </a:pPr>
            <a:r>
              <a:rPr lang="sv-SE" sz="2800" dirty="0" smtClean="0"/>
              <a:t>&gt;500 000 uppdrag!</a:t>
            </a:r>
            <a:endParaRPr lang="sv-SE" sz="2400" dirty="0" smtClean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56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VP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4651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7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9444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70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2354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36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5192" y="202630"/>
            <a:ext cx="8229600" cy="1143000"/>
          </a:xfrm>
        </p:spPr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10.00 - 10.20 Inledning</a:t>
            </a:r>
          </a:p>
          <a:p>
            <a:pPr marL="0" indent="0">
              <a:buNone/>
            </a:pPr>
            <a:r>
              <a:rPr lang="sv-SE" dirty="0" smtClean="0"/>
              <a:t>10.20 - 10.45 Bakgrund</a:t>
            </a:r>
          </a:p>
          <a:p>
            <a:pPr marL="0" indent="0">
              <a:buNone/>
            </a:pPr>
            <a:r>
              <a:rPr lang="sv-SE" dirty="0" smtClean="0"/>
              <a:t>10.50 - 11.20 Register Center Syd</a:t>
            </a:r>
          </a:p>
          <a:p>
            <a:pPr marL="0" indent="0">
              <a:buNone/>
            </a:pPr>
            <a:r>
              <a:rPr lang="sv-SE" dirty="0" smtClean="0"/>
              <a:t>11.30 - 12.30 Standard för nationell data</a:t>
            </a:r>
          </a:p>
          <a:p>
            <a:pPr marL="0" indent="0">
              <a:buNone/>
            </a:pPr>
            <a:r>
              <a:rPr lang="sv-SE" dirty="0" smtClean="0"/>
              <a:t>12.30 - 13.15 Lunch</a:t>
            </a:r>
          </a:p>
          <a:p>
            <a:pPr marL="0" indent="0">
              <a:buNone/>
            </a:pPr>
            <a:r>
              <a:rPr lang="sv-SE" dirty="0" smtClean="0"/>
              <a:t>13.15 - 14.45 Fortsättning standard</a:t>
            </a:r>
          </a:p>
          <a:p>
            <a:pPr marL="0" indent="0">
              <a:buNone/>
            </a:pPr>
            <a:r>
              <a:rPr lang="sv-SE" dirty="0" smtClean="0"/>
              <a:t>14.45 - 15.00 Fika</a:t>
            </a:r>
          </a:p>
          <a:p>
            <a:pPr marL="0" indent="0">
              <a:buNone/>
            </a:pPr>
            <a:r>
              <a:rPr lang="sv-SE" dirty="0" smtClean="0"/>
              <a:t>15.00 - 16.00 Sammanställning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66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747475"/>
              </p:ext>
            </p:extLst>
          </p:nvPr>
        </p:nvGraphicFramePr>
        <p:xfrm>
          <a:off x="611561" y="1556793"/>
          <a:ext cx="8136904" cy="423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19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50512"/>
              </p:ext>
            </p:extLst>
          </p:nvPr>
        </p:nvGraphicFramePr>
        <p:xfrm>
          <a:off x="539552" y="1556792"/>
          <a:ext cx="8136904" cy="408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84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818733"/>
              </p:ext>
            </p:extLst>
          </p:nvPr>
        </p:nvGraphicFramePr>
        <p:xfrm>
          <a:off x="539552" y="2000250"/>
          <a:ext cx="8136904" cy="409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59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pPr marL="0" indent="0" algn="ctr">
              <a:buNone/>
            </a:pPr>
            <a:r>
              <a:rPr lang="sv-SE" smtClean="0">
                <a:hlinkClick r:id="rId2"/>
              </a:rPr>
              <a:t>Glenn.larsson@regionhalland.se</a:t>
            </a:r>
            <a:endParaRPr lang="sv-SE" smtClean="0"/>
          </a:p>
          <a:p>
            <a:pPr marL="0" indent="0" algn="ctr">
              <a:buNone/>
            </a:pPr>
            <a:endParaRPr lang="sv-SE"/>
          </a:p>
        </p:txBody>
      </p:sp>
      <p:pic>
        <p:nvPicPr>
          <p:cNvPr id="5" name="Picture 2" descr="Bildresultat för funderingar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199086" cy="319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9030" y="2863816"/>
            <a:ext cx="6098176" cy="457636"/>
          </a:xfrm>
        </p:spPr>
        <p:txBody>
          <a:bodyPr/>
          <a:lstStyle/>
          <a:p>
            <a:r>
              <a:rPr lang="sv-SE" smtClean="0"/>
              <a:t>En arena för omvärldsbevakning, kunskapsutbyte och utveckling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v-SE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2015, Helseplan Nysam AB  </a:t>
            </a:r>
            <a:r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</a:rPr>
              <a:pPr/>
              <a:t>3</a:t>
            </a:fld>
            <a:r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Historik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2015, Helseplan Nysam AB  </a:t>
            </a:r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4</a:t>
            </a:fld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  <a:ea typeface="ＭＳ Ｐゴシック" pitchFamily="-108" charset="-128"/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52400" y="1005840"/>
            <a:ext cx="4927272" cy="5123498"/>
          </a:xfrm>
        </p:spPr>
        <p:txBody>
          <a:bodyPr/>
          <a:lstStyle/>
          <a:p>
            <a:pPr marL="457200" lvl="1" indent="-457200"/>
            <a:r>
              <a:rPr lang="sv-SE" sz="1800" dirty="0" smtClean="0"/>
              <a:t>Nysam </a:t>
            </a:r>
            <a:r>
              <a:rPr lang="sv-SE" sz="1800" dirty="0"/>
              <a:t>startades 1993 på initiativ av några landsting i </a:t>
            </a:r>
            <a:r>
              <a:rPr lang="sv-SE" sz="1800" dirty="0" smtClean="0"/>
              <a:t>Mellansverige. </a:t>
            </a:r>
          </a:p>
          <a:p>
            <a:pPr marL="457200" lvl="1" indent="-457200"/>
            <a:endParaRPr lang="sv-SE" sz="1800" dirty="0"/>
          </a:p>
          <a:p>
            <a:pPr marL="457200" lvl="1" indent="-457200"/>
            <a:r>
              <a:rPr lang="sv-SE" sz="1800" dirty="0" smtClean="0"/>
              <a:t>Efterfrågan av </a:t>
            </a:r>
            <a:r>
              <a:rPr lang="sv-SE" sz="1800" dirty="0"/>
              <a:t>tillförlitligt jämförelsematerial att använda för uppföljning, planering och utvecklingsarbete. </a:t>
            </a:r>
            <a:endParaRPr lang="sv-SE" sz="1800" dirty="0">
              <a:solidFill>
                <a:schemeClr val="tx1"/>
              </a:solidFill>
            </a:endParaRPr>
          </a:p>
          <a:p>
            <a:pPr marL="457200" lvl="1" indent="-457200"/>
            <a:endParaRPr lang="sv-SE" sz="1800" dirty="0" smtClean="0">
              <a:solidFill>
                <a:schemeClr val="tx1"/>
              </a:solidFill>
            </a:endParaRPr>
          </a:p>
          <a:p>
            <a:pPr marL="457200" lvl="1" indent="-457200"/>
            <a:r>
              <a:rPr lang="sv-SE" sz="1800" dirty="0"/>
              <a:t>Helseplan utsågs till operatör för Nysam och Socialstyrelsen bidrog under de första åren med utvecklingspengar.</a:t>
            </a:r>
            <a:endParaRPr lang="sv-SE" sz="1800" dirty="0" smtClean="0">
              <a:solidFill>
                <a:schemeClr val="tx1"/>
              </a:solidFill>
            </a:endParaRPr>
          </a:p>
          <a:p>
            <a:pPr marL="457200" lvl="1" indent="-457200"/>
            <a:endParaRPr lang="sv-SE" sz="1800" dirty="0" smtClean="0">
              <a:solidFill>
                <a:schemeClr val="tx1"/>
              </a:solidFill>
            </a:endParaRPr>
          </a:p>
          <a:p>
            <a:pPr marL="457200" lvl="1" indent="-457200"/>
            <a:r>
              <a:rPr lang="sv-SE" sz="1800" dirty="0" smtClean="0">
                <a:solidFill>
                  <a:schemeClr val="tx1"/>
                </a:solidFill>
              </a:rPr>
              <a:t>Nysam </a:t>
            </a:r>
            <a:r>
              <a:rPr lang="sv-SE" sz="1800" dirty="0">
                <a:solidFill>
                  <a:schemeClr val="tx1"/>
                </a:solidFill>
              </a:rPr>
              <a:t>har i över 20 års tid tagit fram verksamhetsstatistik och nyckeltal för jämförelse inom svensk hälso- och </a:t>
            </a:r>
            <a:r>
              <a:rPr lang="sv-SE" sz="1800" dirty="0" smtClean="0">
                <a:solidFill>
                  <a:schemeClr val="tx1"/>
                </a:solidFill>
              </a:rPr>
              <a:t>sjukvård.</a:t>
            </a:r>
          </a:p>
          <a:p>
            <a:pPr marL="457200" lvl="1" indent="-457200"/>
            <a:endParaRPr lang="sv-SE" sz="1800" dirty="0">
              <a:solidFill>
                <a:schemeClr val="tx1"/>
              </a:solidFill>
            </a:endParaRPr>
          </a:p>
          <a:p>
            <a:pPr marL="457200" lvl="1" indent="-457200"/>
            <a:r>
              <a:rPr lang="sv-SE" sz="1800" dirty="0" smtClean="0">
                <a:solidFill>
                  <a:schemeClr val="tx1"/>
                </a:solidFill>
              </a:rPr>
              <a:t>Antalet verksamhetsområden i Nysam har kontinuerligt ökat.</a:t>
            </a:r>
            <a:endParaRPr lang="sv-SE" sz="1800" dirty="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3" y="1251551"/>
            <a:ext cx="3043188" cy="449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331681" y="0"/>
            <a:ext cx="8542337" cy="933450"/>
          </a:xfrm>
        </p:spPr>
        <p:txBody>
          <a:bodyPr/>
          <a:lstStyle/>
          <a:p>
            <a:r>
              <a:rPr lang="sv-SE" dirty="0" err="1" smtClean="0"/>
              <a:t>Nysam</a:t>
            </a:r>
            <a:r>
              <a:rPr lang="sv-SE" dirty="0" smtClean="0"/>
              <a:t> - benchmarking, erfarenhetsutbyte </a:t>
            </a:r>
            <a:r>
              <a:rPr lang="sv-SE" dirty="0"/>
              <a:t>och data-driven verksamhetsutveckling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E4AD94-6117-40B9-8F12-07FEA3FE69DA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Shape 137"/>
          <p:cNvSpPr/>
          <p:nvPr/>
        </p:nvSpPr>
        <p:spPr>
          <a:xfrm>
            <a:off x="331681" y="2766612"/>
            <a:ext cx="2327757" cy="659503"/>
          </a:xfrm>
          <a:prstGeom prst="roundRect">
            <a:avLst>
              <a:gd name="adj" fmla="val 2031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/>
            <a:r>
              <a:rPr lang="sv-SE" sz="1600" dirty="0">
                <a:solidFill>
                  <a:srgbClr val="FFFFFF"/>
                </a:solidFill>
                <a:ea typeface="Helvetica Light"/>
                <a:cs typeface="Helvetica Light"/>
              </a:rPr>
              <a:t>GEMENSAMMA DEFINITIONER</a:t>
            </a:r>
          </a:p>
        </p:txBody>
      </p:sp>
      <p:sp>
        <p:nvSpPr>
          <p:cNvPr id="12" name="Shape 178"/>
          <p:cNvSpPr/>
          <p:nvPr/>
        </p:nvSpPr>
        <p:spPr>
          <a:xfrm>
            <a:off x="5443799" y="3689574"/>
            <a:ext cx="426509" cy="0"/>
          </a:xfrm>
          <a:prstGeom prst="line">
            <a:avLst/>
          </a:prstGeom>
          <a:noFill/>
          <a:ln w="76200" cap="flat">
            <a:solidFill>
              <a:schemeClr val="tx2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endParaRPr>
              <a:solidFill>
                <a:srgbClr val="373739"/>
              </a:solidFill>
            </a:endParaRPr>
          </a:p>
        </p:txBody>
      </p:sp>
      <p:sp>
        <p:nvSpPr>
          <p:cNvPr id="13" name="Uppåtböjd 12"/>
          <p:cNvSpPr/>
          <p:nvPr/>
        </p:nvSpPr>
        <p:spPr>
          <a:xfrm>
            <a:off x="6307895" y="3910985"/>
            <a:ext cx="2376264" cy="892638"/>
          </a:xfrm>
          <a:prstGeom prst="curvedUpArrow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373739"/>
              </a:solidFill>
            </a:endParaRPr>
          </a:p>
        </p:txBody>
      </p:sp>
      <p:sp>
        <p:nvSpPr>
          <p:cNvPr id="14" name="Uppåtböjd 13"/>
          <p:cNvSpPr/>
          <p:nvPr/>
        </p:nvSpPr>
        <p:spPr>
          <a:xfrm rot="10800000">
            <a:off x="6235887" y="2364190"/>
            <a:ext cx="2376264" cy="892638"/>
          </a:xfrm>
          <a:prstGeom prst="curvedUpArrow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373739"/>
              </a:solidFill>
            </a:endParaRPr>
          </a:p>
        </p:txBody>
      </p:sp>
      <p:sp>
        <p:nvSpPr>
          <p:cNvPr id="15" name="Shape 146"/>
          <p:cNvSpPr/>
          <p:nvPr/>
        </p:nvSpPr>
        <p:spPr>
          <a:xfrm>
            <a:off x="5443799" y="3229681"/>
            <a:ext cx="392437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spAutoFit/>
          </a:bodyPr>
          <a:lstStyle>
            <a:lvl1pPr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sv-SE" sz="1800" dirty="0">
                <a:solidFill>
                  <a:srgbClr val="000000"/>
                </a:solidFill>
                <a:latin typeface="Calibri"/>
              </a:rPr>
              <a:t>DATA-DRIVEN </a:t>
            </a:r>
            <a:br>
              <a:rPr lang="sv-SE" sz="1800" dirty="0">
                <a:solidFill>
                  <a:srgbClr val="000000"/>
                </a:solidFill>
                <a:latin typeface="Calibri"/>
              </a:rPr>
            </a:br>
            <a:r>
              <a:rPr lang="sv-SE" sz="1800" dirty="0">
                <a:solidFill>
                  <a:srgbClr val="000000"/>
                </a:solidFill>
                <a:latin typeface="Calibri"/>
              </a:rPr>
              <a:t>VERKSAMHETSUTVECKLING</a:t>
            </a:r>
            <a:endParaRPr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Shape 178"/>
          <p:cNvSpPr/>
          <p:nvPr/>
        </p:nvSpPr>
        <p:spPr>
          <a:xfrm flipH="1" flipV="1">
            <a:off x="5443799" y="3421580"/>
            <a:ext cx="426509" cy="0"/>
          </a:xfrm>
          <a:prstGeom prst="line">
            <a:avLst/>
          </a:prstGeom>
          <a:noFill/>
          <a:ln w="76200" cap="flat">
            <a:solidFill>
              <a:schemeClr val="tx2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endParaRPr>
              <a:solidFill>
                <a:srgbClr val="373739"/>
              </a:solidFill>
            </a:endParaRPr>
          </a:p>
        </p:txBody>
      </p:sp>
      <p:sp>
        <p:nvSpPr>
          <p:cNvPr id="17" name="Shape 145"/>
          <p:cNvSpPr/>
          <p:nvPr/>
        </p:nvSpPr>
        <p:spPr>
          <a:xfrm>
            <a:off x="3250913" y="3205985"/>
            <a:ext cx="2095164" cy="676063"/>
          </a:xfrm>
          <a:prstGeom prst="roundRect">
            <a:avLst>
              <a:gd name="adj" fmla="val 19813"/>
            </a:avLst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sv-SE" sz="1600" dirty="0" smtClean="0">
                <a:solidFill>
                  <a:srgbClr val="FFFFFF"/>
                </a:solidFill>
                <a:ea typeface="Helvetica Light"/>
                <a:cs typeface="Helvetica Light"/>
                <a:sym typeface="Helvetica Light"/>
              </a:rPr>
              <a:t>BENCHMARKING &amp;</a:t>
            </a:r>
            <a:br>
              <a:rPr lang="sv-SE" sz="1600" dirty="0" smtClean="0">
                <a:solidFill>
                  <a:srgbClr val="FFFFFF"/>
                </a:solidFill>
                <a:ea typeface="Helvetica Light"/>
                <a:cs typeface="Helvetica Light"/>
                <a:sym typeface="Helvetica Light"/>
              </a:rPr>
            </a:br>
            <a:r>
              <a:rPr lang="sv-SE" sz="1600" dirty="0" smtClean="0">
                <a:solidFill>
                  <a:srgbClr val="FFFFFF"/>
                </a:solidFill>
                <a:ea typeface="Helvetica Light"/>
                <a:cs typeface="Helvetica Light"/>
                <a:sym typeface="Helvetica Light"/>
              </a:rPr>
              <a:t>ERFARENHETSUTBYTE</a:t>
            </a:r>
            <a:endParaRPr sz="1600" dirty="0">
              <a:solidFill>
                <a:srgbClr val="FFFFFF"/>
              </a:solidFill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Shape 137"/>
          <p:cNvSpPr/>
          <p:nvPr/>
        </p:nvSpPr>
        <p:spPr>
          <a:xfrm>
            <a:off x="331681" y="3622066"/>
            <a:ext cx="2327757" cy="659503"/>
          </a:xfrm>
          <a:prstGeom prst="roundRect">
            <a:avLst>
              <a:gd name="adj" fmla="val 2031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/>
            <a:r>
              <a:rPr lang="sv-SE" sz="1600" dirty="0">
                <a:solidFill>
                  <a:srgbClr val="FFFFFF"/>
                </a:solidFill>
                <a:ea typeface="Helvetica Light"/>
                <a:cs typeface="Helvetica Light"/>
              </a:rPr>
              <a:t>KVALITETSSÄKRAD DATA</a:t>
            </a:r>
          </a:p>
        </p:txBody>
      </p:sp>
      <p:sp>
        <p:nvSpPr>
          <p:cNvPr id="19" name="Höger 18"/>
          <p:cNvSpPr/>
          <p:nvPr/>
        </p:nvSpPr>
        <p:spPr>
          <a:xfrm>
            <a:off x="2781593" y="3136211"/>
            <a:ext cx="355988" cy="81560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algn="ctr"/>
            <a:endParaRPr lang="sv-SE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sz="2642" dirty="0"/>
              <a:t>Nysams utvecklingsgrupper/rapporter </a:t>
            </a:r>
            <a:r>
              <a:rPr lang="sv-SE" sz="2642" dirty="0" smtClean="0"/>
              <a:t>2015</a:t>
            </a:r>
            <a:endParaRPr lang="sv-SE" sz="2642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/>
          </p:nvPr>
        </p:nvGraphicFramePr>
        <p:xfrm>
          <a:off x="158328" y="1071563"/>
          <a:ext cx="8833270" cy="4608238"/>
        </p:xfrm>
        <a:graphic>
          <a:graphicData uri="http://schemas.openxmlformats.org/drawingml/2006/table">
            <a:tbl>
              <a:tblPr firstRow="1" bandRow="1"/>
              <a:tblGrid>
                <a:gridCol w="1766654"/>
                <a:gridCol w="1766654"/>
                <a:gridCol w="1766654"/>
                <a:gridCol w="1766654"/>
                <a:gridCol w="1766654"/>
              </a:tblGrid>
              <a:tr h="7790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Akutmottagning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Hjälpmedelsverksamhet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Kvinnosjukvård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Vårdavdelningsforum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Ögonsjukvård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26" marB="106526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</a:tr>
              <a:tr h="7690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1" i="0" u="none" strike="noStrike" dirty="0" smtClean="0">
                          <a:solidFill>
                            <a:srgbClr val="00098B"/>
                          </a:solidFill>
                          <a:effectLst/>
                          <a:latin typeface="Calibri"/>
                        </a:rPr>
                        <a:t>Ambulanssjukvård</a:t>
                      </a:r>
                      <a:endParaRPr lang="sv-SE" sz="1300" b="1" i="0" u="none" strike="noStrike" dirty="0">
                        <a:solidFill>
                          <a:srgbClr val="00098B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Hud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Logopedi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Röntgen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ÖNH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</a:tr>
              <a:tr h="7801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Barn- och ungdomsmedicin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Hörselvård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Medicin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Syncentraler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Klinisk kemi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</a:tr>
              <a:tr h="7913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Barn- och ungdomspsykiatri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Infektion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Onkologi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Tolkcentraler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Klinisk mikrobiologi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</a:tr>
              <a:tr h="6936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Sterilteknik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IVA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Anestesi/</a:t>
                      </a:r>
                    </a:p>
                    <a:p>
                      <a:pPr algn="ctr" fontAlgn="b"/>
                      <a:r>
                        <a:rPr lang="sv-SE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Postop</a:t>
                      </a:r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/UVA</a:t>
                      </a:r>
                    </a:p>
                    <a:p>
                      <a:pPr algn="ctr" fontAlgn="b"/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Vuxenpsykiatri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Blodcentraler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</a:tr>
              <a:tr h="6855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Habilitering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Kirurgi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Ortopedi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Geriatrik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Patologi och cytologi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Platshållare för bildnummer 2"/>
          <p:cNvSpPr>
            <a:spLocks noGrp="1"/>
          </p:cNvSpPr>
          <p:nvPr>
            <p:ph type="sldNum" sz="quarter" idx="4294967295"/>
          </p:nvPr>
        </p:nvSpPr>
        <p:spPr>
          <a:xfrm>
            <a:off x="5845255" y="6491951"/>
            <a:ext cx="3146343" cy="172599"/>
          </a:xfrm>
          <a:prstGeom prst="rect">
            <a:avLst/>
          </a:prstGeom>
        </p:spPr>
        <p:txBody>
          <a:bodyPr/>
          <a:lstStyle/>
          <a:p>
            <a:r>
              <a:rPr lang="sv-SE" sz="849" dirty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2015, Helseplan Nysam AB  </a:t>
            </a:r>
            <a:r>
              <a:rPr lang="en-US" sz="849" dirty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z="849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6</a:t>
            </a:fld>
            <a:r>
              <a:rPr lang="en-US" sz="849" dirty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928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sz="2642" dirty="0"/>
              <a:t>Nysams utvecklingsgrupper/rapporter </a:t>
            </a:r>
            <a:r>
              <a:rPr lang="sv-SE" sz="2642" dirty="0" smtClean="0"/>
              <a:t>2015</a:t>
            </a:r>
            <a:endParaRPr lang="sv-SE" sz="2642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/>
          </p:nvPr>
        </p:nvGraphicFramePr>
        <p:xfrm>
          <a:off x="158328" y="1071563"/>
          <a:ext cx="8833270" cy="4608238"/>
        </p:xfrm>
        <a:graphic>
          <a:graphicData uri="http://schemas.openxmlformats.org/drawingml/2006/table">
            <a:tbl>
              <a:tblPr firstRow="1" bandRow="1"/>
              <a:tblGrid>
                <a:gridCol w="1766654"/>
                <a:gridCol w="1766654"/>
                <a:gridCol w="1766654"/>
                <a:gridCol w="1766654"/>
                <a:gridCol w="1766654"/>
              </a:tblGrid>
              <a:tr h="7790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Akutmottagning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Hjälpmedelsverksamhet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Kvinnosjukvård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Vårdavdelningsforum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Ögonsjukvård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26" marB="106526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</a:tr>
              <a:tr h="7690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1" i="0" u="none" strike="noStrike" dirty="0" smtClean="0">
                          <a:solidFill>
                            <a:srgbClr val="00098B"/>
                          </a:solidFill>
                          <a:effectLst/>
                          <a:latin typeface="Calibri"/>
                        </a:rPr>
                        <a:t>Ambulanssjukvå</a:t>
                      </a:r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rd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Hud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Logopedi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Röntgen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ÖNH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</a:tr>
              <a:tr h="7801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Barn- och ungdomsmedicin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Hörselvård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Medicin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Syncentraler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Klinisk kemi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</a:tr>
              <a:tr h="7913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Barn- och ungdomspsykiatri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Infektion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Onkologi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Tolkcentraler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Klinisk mikrobiologi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</a:tr>
              <a:tr h="6936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Sterilteknik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IVA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Anestesi/</a:t>
                      </a:r>
                    </a:p>
                    <a:p>
                      <a:pPr algn="ctr" fontAlgn="b"/>
                      <a:r>
                        <a:rPr lang="sv-SE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Postop</a:t>
                      </a:r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/UVA</a:t>
                      </a:r>
                    </a:p>
                    <a:p>
                      <a:pPr algn="ctr" fontAlgn="b"/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Vuxenpsykiatri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Blodcentraler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20000"/>
                      </a:srgbClr>
                    </a:solidFill>
                  </a:tcPr>
                </a:tc>
              </a:tr>
              <a:tr h="6855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Habilitering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Kirurgi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Ortopedi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Geriatrik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Patologi och cytologi</a:t>
                      </a:r>
                    </a:p>
                  </a:txBody>
                  <a:tcPr marL="10653" marR="10653" marT="10653" marB="0" anchor="ctr">
                    <a:lnL w="12700" cmpd="sng">
                      <a:solidFill>
                        <a:srgbClr val="B2B4B2"/>
                      </a:solidFill>
                    </a:lnL>
                    <a:lnR w="12700" cmpd="sng">
                      <a:solidFill>
                        <a:srgbClr val="B2B4B2"/>
                      </a:solidFill>
                    </a:lnR>
                    <a:lnT w="12700" cmpd="sng">
                      <a:solidFill>
                        <a:srgbClr val="B2B4B2"/>
                      </a:solidFill>
                    </a:lnT>
                    <a:lnB w="12700" cmpd="sng">
                      <a:solidFill>
                        <a:srgbClr val="B2B4B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Platshållare för bildnummer 2"/>
          <p:cNvSpPr>
            <a:spLocks noGrp="1"/>
          </p:cNvSpPr>
          <p:nvPr>
            <p:ph type="sldNum" sz="quarter" idx="4294967295"/>
          </p:nvPr>
        </p:nvSpPr>
        <p:spPr>
          <a:xfrm>
            <a:off x="5845255" y="6491951"/>
            <a:ext cx="3146343" cy="172599"/>
          </a:xfrm>
          <a:prstGeom prst="rect">
            <a:avLst/>
          </a:prstGeom>
        </p:spPr>
        <p:txBody>
          <a:bodyPr/>
          <a:lstStyle/>
          <a:p>
            <a:r>
              <a:rPr lang="sv-SE" sz="849" dirty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2015, Helseplan Nysam AB  </a:t>
            </a:r>
            <a:r>
              <a:rPr lang="en-US" sz="849" dirty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z="849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7</a:t>
            </a:fld>
            <a:r>
              <a:rPr lang="en-US" sz="849" dirty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39337" y="1200150"/>
            <a:ext cx="7465325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800" b="1" i="1" dirty="0" smtClean="0">
                <a:solidFill>
                  <a:srgbClr val="FFFFFF"/>
                </a:solidFill>
              </a:rPr>
              <a:t>	</a:t>
            </a:r>
            <a:r>
              <a:rPr lang="sv-SE" sz="2800" b="1" i="1" dirty="0" smtClean="0">
                <a:solidFill>
                  <a:srgbClr val="373739"/>
                </a:solidFill>
              </a:rPr>
              <a:t>Ambulanssjukvården i </a:t>
            </a:r>
            <a:r>
              <a:rPr lang="sv-SE" sz="2800" b="1" i="1" dirty="0" err="1" smtClean="0">
                <a:solidFill>
                  <a:srgbClr val="373739"/>
                </a:solidFill>
              </a:rPr>
              <a:t>Nysam</a:t>
            </a:r>
            <a:endParaRPr lang="sv-SE" sz="2800" b="1" i="1" dirty="0" smtClean="0">
              <a:solidFill>
                <a:srgbClr val="373739"/>
              </a:solidFill>
            </a:endParaRPr>
          </a:p>
          <a:p>
            <a:endParaRPr lang="sv-SE" sz="2800" dirty="0">
              <a:solidFill>
                <a:srgbClr val="373739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373739"/>
                </a:solidFill>
              </a:rPr>
              <a:t>Etablerades våren 2010</a:t>
            </a:r>
          </a:p>
          <a:p>
            <a:endParaRPr lang="sv-SE" sz="2800" dirty="0" smtClean="0">
              <a:solidFill>
                <a:srgbClr val="373739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373739"/>
                </a:solidFill>
              </a:rPr>
              <a:t>Första nyckeltalsrapporten publicerad i september 2013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sv-SE" sz="2800" dirty="0">
              <a:solidFill>
                <a:srgbClr val="373739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373739"/>
                </a:solidFill>
              </a:rPr>
              <a:t>Idag deltar 14 av 21 landsting/regioner</a:t>
            </a:r>
          </a:p>
          <a:p>
            <a:endParaRPr lang="sv-SE" sz="2800" dirty="0" smtClean="0">
              <a:solidFill>
                <a:srgbClr val="373739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373739"/>
                </a:solidFill>
              </a:rPr>
              <a:t>Möten vår och höst</a:t>
            </a:r>
            <a:endParaRPr lang="sv-SE" sz="2800" dirty="0">
              <a:solidFill>
                <a:srgbClr val="373739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endParaRPr lang="sv-SE" sz="2800" dirty="0" smtClean="0">
              <a:solidFill>
                <a:srgbClr val="3737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Nysamåret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373739">
                    <a:lumMod val="40000"/>
                    <a:lumOff val="60000"/>
                  </a:srgbClr>
                </a:solidFill>
              </a:rPr>
              <a:t>Copyright © 2015, Helseplan Nysam AB  </a:t>
            </a:r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|  </a:t>
            </a:r>
            <a:fld id="{6A80D295-0DE9-48F6-8CB3-E7FD0A9FEC33}" type="slidenum">
              <a:rPr lang="en-US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pPr/>
              <a:t>8</a:t>
            </a:fld>
            <a:r>
              <a:rPr lang="en-US" dirty="0" smtClean="0">
                <a:solidFill>
                  <a:srgbClr val="373739">
                    <a:lumMod val="40000"/>
                    <a:lumOff val="60000"/>
                  </a:srgbClr>
                </a:solidFill>
                <a:ea typeface="ＭＳ Ｐゴシック" pitchFamily="-108" charset="-128"/>
              </a:rPr>
              <a:t>   </a:t>
            </a:r>
            <a:endParaRPr lang="en-US" dirty="0">
              <a:solidFill>
                <a:srgbClr val="373739">
                  <a:lumMod val="40000"/>
                  <a:lumOff val="60000"/>
                </a:srgbClr>
              </a:solidFill>
              <a:ea typeface="ＭＳ Ｐゴシック" pitchFamily="-108" charset="-128"/>
            </a:endParaRPr>
          </a:p>
        </p:txBody>
      </p:sp>
      <p:pic>
        <p:nvPicPr>
          <p:cNvPr id="2050" name="Picture 2" descr="C:\Users\AmandaG\AppData\Local\Microsoft\Windows\Temporary Internet Files\Content.Outlook\EASIMFJO\Nysamåret_Högupplö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45" y="1558478"/>
            <a:ext cx="6369269" cy="456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398579" y="580743"/>
            <a:ext cx="2364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sz="1600" b="1" dirty="0">
                <a:solidFill>
                  <a:srgbClr val="373739"/>
                </a:solidFill>
              </a:rPr>
              <a:t>Utveckling</a:t>
            </a:r>
            <a:r>
              <a:rPr lang="sv-SE" sz="1600" dirty="0">
                <a:solidFill>
                  <a:srgbClr val="373739"/>
                </a:solidFill>
              </a:rPr>
              <a:t/>
            </a:r>
            <a:br>
              <a:rPr lang="sv-SE" sz="1600" dirty="0">
                <a:solidFill>
                  <a:srgbClr val="373739"/>
                </a:solidFill>
              </a:rPr>
            </a:br>
            <a:r>
              <a:rPr lang="sv-SE" sz="1600" dirty="0">
                <a:solidFill>
                  <a:srgbClr val="373739"/>
                </a:solidFill>
              </a:rPr>
              <a:t>Möte där årets nyckeltal diskuteras och eventuella förändringar beslutas</a:t>
            </a:r>
            <a:endParaRPr lang="sv-SE" sz="1600" dirty="0" smtClean="0">
              <a:solidFill>
                <a:srgbClr val="373739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7441323" y="2648607"/>
            <a:ext cx="1939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sz="1600" b="1" dirty="0">
                <a:solidFill>
                  <a:srgbClr val="373739"/>
                </a:solidFill>
              </a:rPr>
              <a:t>Inrapportering</a:t>
            </a:r>
            <a:r>
              <a:rPr lang="sv-SE" sz="1600" dirty="0">
                <a:solidFill>
                  <a:srgbClr val="373739"/>
                </a:solidFill>
              </a:rPr>
              <a:t/>
            </a:r>
            <a:br>
              <a:rPr lang="sv-SE" sz="1600" dirty="0">
                <a:solidFill>
                  <a:srgbClr val="373739"/>
                </a:solidFill>
              </a:rPr>
            </a:br>
            <a:r>
              <a:rPr lang="sv-SE" sz="1600" dirty="0">
                <a:solidFill>
                  <a:srgbClr val="373739"/>
                </a:solidFill>
              </a:rPr>
              <a:t>Inrapportering av data inklusive systematisk kvalitetssäkring</a:t>
            </a:r>
            <a:endParaRPr lang="sv-SE" sz="1600" dirty="0" smtClean="0">
              <a:solidFill>
                <a:srgbClr val="373739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602420" y="5344510"/>
            <a:ext cx="3042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sz="1600" b="1" dirty="0">
                <a:solidFill>
                  <a:srgbClr val="373739"/>
                </a:solidFill>
              </a:rPr>
              <a:t>Rapportering</a:t>
            </a:r>
            <a:br>
              <a:rPr lang="sv-SE" sz="1600" b="1" dirty="0">
                <a:solidFill>
                  <a:srgbClr val="373739"/>
                </a:solidFill>
              </a:rPr>
            </a:br>
            <a:r>
              <a:rPr lang="sv-SE" sz="1600" dirty="0">
                <a:solidFill>
                  <a:srgbClr val="373739"/>
                </a:solidFill>
              </a:rPr>
              <a:t>Möte där inrapporterad data kvalitetssäkras, jämförs, tolkas och analyseras</a:t>
            </a:r>
            <a:endParaRPr lang="sv-SE" sz="1600" dirty="0" smtClean="0">
              <a:solidFill>
                <a:srgbClr val="373739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52248" y="1986394"/>
            <a:ext cx="1923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sz="1600" b="1" dirty="0">
                <a:solidFill>
                  <a:srgbClr val="373739"/>
                </a:solidFill>
              </a:rPr>
              <a:t>Analys</a:t>
            </a:r>
            <a:r>
              <a:rPr lang="sv-SE" sz="1600" dirty="0">
                <a:solidFill>
                  <a:srgbClr val="373739"/>
                </a:solidFill>
              </a:rPr>
              <a:t/>
            </a:r>
            <a:br>
              <a:rPr lang="sv-SE" sz="1600" dirty="0">
                <a:solidFill>
                  <a:srgbClr val="373739"/>
                </a:solidFill>
              </a:rPr>
            </a:br>
            <a:r>
              <a:rPr lang="sv-SE" sz="1600" dirty="0">
                <a:solidFill>
                  <a:srgbClr val="373739"/>
                </a:solidFill>
              </a:rPr>
              <a:t>Fördjupade analyser av nyckeltal och andra data</a:t>
            </a:r>
            <a:endParaRPr lang="sv-SE" sz="1600" dirty="0" smtClean="0">
              <a:solidFill>
                <a:srgbClr val="3737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sv-SE" sz="3600" dirty="0"/>
              <a:t/>
            </a:r>
            <a:br>
              <a:rPr lang="sv-SE" sz="3600" dirty="0"/>
            </a:b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sv-SE" dirty="0" smtClean="0"/>
              <a:t>Nationellt Kvalitetsregister för  </a:t>
            </a:r>
            <a:r>
              <a:rPr lang="sv-SE" dirty="0"/>
              <a:t>A</a:t>
            </a:r>
            <a:r>
              <a:rPr lang="sv-SE" dirty="0" smtClean="0"/>
              <a:t>mbulanssjukvård</a:t>
            </a:r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2700" dirty="0" smtClean="0"/>
              <a:t>Ambulansregistret</a:t>
            </a:r>
            <a:br>
              <a:rPr lang="sv-SE" sz="2700" dirty="0" smtClean="0"/>
            </a:b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sv-SE" sz="1600" dirty="0" smtClean="0"/>
              <a:t>Glenn Larsson</a:t>
            </a:r>
            <a:br>
              <a:rPr lang="sv-SE" sz="1600" dirty="0" smtClean="0"/>
            </a:br>
            <a:r>
              <a:rPr lang="sv-SE" sz="1600" dirty="0" smtClean="0"/>
              <a:t>Verksamhetsutvecklare</a:t>
            </a:r>
            <a:br>
              <a:rPr lang="sv-SE" sz="1600" dirty="0" smtClean="0"/>
            </a:br>
            <a:r>
              <a:rPr lang="sv-SE" sz="1600" dirty="0" smtClean="0"/>
              <a:t>Region Halland</a:t>
            </a:r>
            <a:endParaRPr lang="sv-SE" sz="1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8" name="Bildobjekt 7" descr="H:\FLISA\Logga\FLISA LOGGA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1599978" cy="793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0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-101_Ventyx_Master_PPT-Template_v1">
  <a:themeElements>
    <a:clrScheme name="Ventyx">
      <a:dk1>
        <a:srgbClr val="373739"/>
      </a:dk1>
      <a:lt1>
        <a:srgbClr val="FFFFFF"/>
      </a:lt1>
      <a:dk2>
        <a:srgbClr val="000000"/>
      </a:dk2>
      <a:lt2>
        <a:srgbClr val="CBD0CF"/>
      </a:lt2>
      <a:accent1>
        <a:srgbClr val="006496"/>
      </a:accent1>
      <a:accent2>
        <a:srgbClr val="0094E2"/>
      </a:accent2>
      <a:accent3>
        <a:srgbClr val="EDD755"/>
      </a:accent3>
      <a:accent4>
        <a:srgbClr val="EFAC2A"/>
      </a:accent4>
      <a:accent5>
        <a:srgbClr val="DE6F34"/>
      </a:accent5>
      <a:accent6>
        <a:srgbClr val="D14B21"/>
      </a:accent6>
      <a:hlink>
        <a:srgbClr val="006496"/>
      </a:hlink>
      <a:folHlink>
        <a:srgbClr val="0094E2"/>
      </a:folHlink>
    </a:clrScheme>
    <a:fontScheme name="Minc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CEE7E02-0700-4885-81D2-5678A0316419}" vid="{14CED1CE-2588-4FBE-914E-3DCFD71C08A2}"/>
    </a:ext>
  </a:extLst>
</a:theme>
</file>

<file path=ppt/theme/theme3.xml><?xml version="1.0" encoding="utf-8"?>
<a:theme xmlns:a="http://schemas.openxmlformats.org/drawingml/2006/main" name="Blank">
  <a:themeElements>
    <a:clrScheme name="Ventyx">
      <a:dk1>
        <a:srgbClr val="373739"/>
      </a:dk1>
      <a:lt1>
        <a:srgbClr val="FFFFFF"/>
      </a:lt1>
      <a:dk2>
        <a:srgbClr val="000000"/>
      </a:dk2>
      <a:lt2>
        <a:srgbClr val="CBD0CF"/>
      </a:lt2>
      <a:accent1>
        <a:srgbClr val="006496"/>
      </a:accent1>
      <a:accent2>
        <a:srgbClr val="0094E2"/>
      </a:accent2>
      <a:accent3>
        <a:srgbClr val="EDD755"/>
      </a:accent3>
      <a:accent4>
        <a:srgbClr val="EFAC2A"/>
      </a:accent4>
      <a:accent5>
        <a:srgbClr val="DE6F34"/>
      </a:accent5>
      <a:accent6>
        <a:srgbClr val="D14B21"/>
      </a:accent6>
      <a:hlink>
        <a:srgbClr val="006496"/>
      </a:hlink>
      <a:folHlink>
        <a:srgbClr val="0094E2"/>
      </a:folHlink>
    </a:clrScheme>
    <a:fontScheme name="Minc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EC5480-99C0-4192-8470-8FE4A8026EBA}" vid="{11DB57AE-76E9-4E7E-8AD9-B34A41647A9D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505</Words>
  <Application>Microsoft Office PowerPoint</Application>
  <PresentationFormat>Bildspel på skärmen (4:3)</PresentationFormat>
  <Paragraphs>178</Paragraphs>
  <Slides>23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Arial MT</vt:lpstr>
      <vt:lpstr>Calibri</vt:lpstr>
      <vt:lpstr>Helvetica Light</vt:lpstr>
      <vt:lpstr>Verdana</vt:lpstr>
      <vt:lpstr>Wingdings</vt:lpstr>
      <vt:lpstr>Office-tema</vt:lpstr>
      <vt:lpstr>PP-101_Ventyx_Master_PPT-Template_v1</vt:lpstr>
      <vt:lpstr>Blank</vt:lpstr>
      <vt:lpstr>Nationellt kvalitetsregister och nyckeltal</vt:lpstr>
      <vt:lpstr>Agenda</vt:lpstr>
      <vt:lpstr>En arena för omvärldsbevakning, kunskapsutbyte och utveckling</vt:lpstr>
      <vt:lpstr>Historik</vt:lpstr>
      <vt:lpstr>Nysam - benchmarking, erfarenhetsutbyte och data-driven verksamhetsutveckling</vt:lpstr>
      <vt:lpstr>Nysams utvecklingsgrupper/rapporter 2015</vt:lpstr>
      <vt:lpstr>Nysams utvecklingsgrupper/rapporter 2015</vt:lpstr>
      <vt:lpstr>Nysamåret</vt:lpstr>
      <vt:lpstr>   Nationellt Kvalitetsregister för  Ambulanssjukvård Ambulansregistret  Glenn Larsson Verksamhetsutvecklare Region Halland</vt:lpstr>
      <vt:lpstr>Bakgrund</vt:lpstr>
      <vt:lpstr>Arbetsgrupp</vt:lpstr>
      <vt:lpstr>Kvalitetsindikatorer</vt:lpstr>
      <vt:lpstr>Datainsamling</vt:lpstr>
      <vt:lpstr>Registercentrum Syd</vt:lpstr>
      <vt:lpstr>Testinsamling 2016</vt:lpstr>
      <vt:lpstr>Insamling 2017</vt:lpstr>
      <vt:lpstr>VP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Halland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Evertson Björn AMD KANSLI</dc:creator>
  <cp:lastModifiedBy>Anders Sandvik</cp:lastModifiedBy>
  <cp:revision>102</cp:revision>
  <dcterms:created xsi:type="dcterms:W3CDTF">2016-11-03T07:05:33Z</dcterms:created>
  <dcterms:modified xsi:type="dcterms:W3CDTF">2017-02-13T09:46:27Z</dcterms:modified>
</cp:coreProperties>
</file>