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9"/>
  </p:notesMasterIdLst>
  <p:sldIdLst>
    <p:sldId id="256" r:id="rId6"/>
    <p:sldId id="258" r:id="rId7"/>
    <p:sldId id="299" r:id="rId8"/>
    <p:sldId id="287" r:id="rId9"/>
    <p:sldId id="283" r:id="rId10"/>
    <p:sldId id="292" r:id="rId11"/>
    <p:sldId id="284" r:id="rId12"/>
    <p:sldId id="281" r:id="rId13"/>
    <p:sldId id="286" r:id="rId14"/>
    <p:sldId id="296" r:id="rId15"/>
    <p:sldId id="297" r:id="rId16"/>
    <p:sldId id="300" r:id="rId17"/>
    <p:sldId id="298" r:id="rId18"/>
  </p:sldIdLst>
  <p:sldSz cx="12192000" cy="6858000"/>
  <p:notesSz cx="6858000" cy="9144000"/>
  <p:custDataLst>
    <p:tags r:id="rId2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3896" autoAdjust="0"/>
  </p:normalViewPr>
  <p:slideViewPr>
    <p:cSldViewPr snapToGrid="0">
      <p:cViewPr varScale="1">
        <p:scale>
          <a:sx n="94" d="100"/>
          <a:sy n="94" d="100"/>
        </p:scale>
        <p:origin x="29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98875-32EC-47CE-8C9C-0EF7EA2F3587}" type="datetimeFigureOut">
              <a:rPr lang="sv-SE" smtClean="0"/>
              <a:t>2018-03-09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ADE2-9A48-4224-AB40-B39B2ACB0F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4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4" name="Platshållare för text 3" descr="RKLogo" title="RKLogo"/>
          <p:cNvSpPr>
            <a:spLocks noGrp="1"/>
          </p:cNvSpPr>
          <p:nvPr>
            <p:ph type="body" sz="quarter" idx="13" hasCustomPrompt="1"/>
          </p:nvPr>
        </p:nvSpPr>
        <p:spPr>
          <a:xfrm>
            <a:off x="626400" y="6152400"/>
            <a:ext cx="1738800" cy="493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2555"/>
            <a:ext cx="1737835" cy="4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29664" cy="49122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2018-03-09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17" userDrawn="1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 userDrawn="1">
          <p15:clr>
            <a:srgbClr val="F26B43"/>
          </p15:clr>
        </p15:guide>
        <p15:guide id="4" orient="horz" pos="1191" userDrawn="1">
          <p15:clr>
            <a:srgbClr val="F26B43"/>
          </p15:clr>
        </p15:guide>
        <p15:guide id="5" pos="330" userDrawn="1">
          <p15:clr>
            <a:srgbClr val="F26B43"/>
          </p15:clr>
        </p15:guide>
        <p15:guide id="6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.a.andersson@regeringskansliet.se" TargetMode="External"/><Relationship Id="rId2" Type="http://schemas.openxmlformats.org/officeDocument/2006/relationships/hyperlink" Target="http://www.sou.gov.se/godochnaravar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Samordnad utveckling för god och nära vård </a:t>
            </a:r>
            <a:r>
              <a:rPr lang="sv-SE" sz="3600" dirty="0"/>
              <a:t>S2017:01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Kommittédirektiv 2017:24</a:t>
            </a:r>
          </a:p>
          <a:p>
            <a:r>
              <a:rPr lang="sv-SE" dirty="0"/>
              <a:t>Samordnad utveckling för en modern, jämlik, tillgänglig och effektiv vård med fokus på primärvården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620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09813" y="914400"/>
            <a:ext cx="10955715" cy="4275789"/>
          </a:xfrm>
        </p:spPr>
        <p:txBody>
          <a:bodyPr rIns="1080000"/>
          <a:lstStyle/>
          <a:p>
            <a:pPr>
              <a:lnSpc>
                <a:spcPct val="150000"/>
              </a:lnSpc>
            </a:pPr>
            <a:r>
              <a:rPr lang="sv-SE" sz="1800" b="1" dirty="0"/>
              <a:t>Patientens/individens behov</a:t>
            </a:r>
            <a:endParaRPr lang="sv-SE" sz="1800" dirty="0"/>
          </a:p>
          <a:p>
            <a:pPr>
              <a:lnSpc>
                <a:spcPct val="150000"/>
              </a:lnSpc>
            </a:pPr>
            <a:r>
              <a:rPr lang="sv-SE" sz="1800" dirty="0"/>
              <a:t>Innehåll (tillfälliga behov, kronisk sjukdom, psykisk ohälsa, beroendevård, prevention, rehabilitering)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Omfattning (kompetenser, kontinuitet, akutuppdraget, e-hälsa)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Ett kunskapsbaserat uppdrag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Resursöverföring – på sikt och i omställning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Kompetensförsörjning, fortbildning, återväxt, arbetsmiljö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Gränssnitt av olika slag; hemsjukvård, stöd till egenvård, hälsofrämjande insatser, samverkan mellan olika aktörer hos huvudmannen, samverkan mellan huvudmän, samverkan med civilsamhället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Utbildning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Forskning</a:t>
            </a:r>
          </a:p>
          <a:p>
            <a:pPr>
              <a:lnSpc>
                <a:spcPct val="150000"/>
              </a:lnSpc>
            </a:pPr>
            <a:r>
              <a:rPr lang="sv-SE" sz="1800" dirty="0"/>
              <a:t>Uppföljning</a:t>
            </a:r>
          </a:p>
          <a:p>
            <a:pPr marL="0" indent="0">
              <a:buNone/>
            </a:pPr>
            <a:endParaRPr lang="sv-SE" sz="2000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Primärvårdens nationella uppdrag – hittills infångat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65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72739" y="1698996"/>
            <a:ext cx="10955715" cy="4129082"/>
          </a:xfrm>
        </p:spPr>
        <p:txBody>
          <a:bodyPr/>
          <a:lstStyle/>
          <a:p>
            <a:r>
              <a:rPr lang="sv-SE" sz="2800" dirty="0"/>
              <a:t>Erbjudandet till medborgarna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Dagens primärvård i hälso- och sjukvårdslagen</a:t>
            </a:r>
          </a:p>
          <a:p>
            <a:endParaRPr lang="sv-SE" sz="2800" dirty="0"/>
          </a:p>
          <a:p>
            <a:r>
              <a:rPr lang="sv-SE" sz="2800" dirty="0"/>
              <a:t>Om primärvården i Effektiv vård</a:t>
            </a:r>
          </a:p>
          <a:p>
            <a:endParaRPr lang="sv-SE" sz="2800" dirty="0"/>
          </a:p>
          <a:p>
            <a:r>
              <a:rPr lang="sv-SE" sz="2800" dirty="0"/>
              <a:t>Morgondagens primärvård – nära vård</a:t>
            </a:r>
          </a:p>
          <a:p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Utgångspunkter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1091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D18066B-1346-4B4E-A626-F1AFC8EB1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Rollen i framtiden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Somligt nära och annat centraliserat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Nationell samordning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Goda exempel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4DDA375-E2E2-4A80-B0FB-97B21CBC9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</a:t>
            </a:r>
            <a:r>
              <a:rPr lang="sv-SE" dirty="0" err="1"/>
              <a:t>prehospitala</a:t>
            </a:r>
            <a:r>
              <a:rPr lang="sv-SE" dirty="0"/>
              <a:t> perspektivet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4E2BB2-6034-4F87-BA12-06CA78C8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7BA0DE2-1C2E-4930-AAD5-26D3E2DF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381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Utredningens hemsida: </a:t>
            </a:r>
            <a:r>
              <a:rPr lang="sv-SE" dirty="0">
                <a:hlinkClick r:id="rId2"/>
              </a:rPr>
              <a:t>http://www.sou.gov.se/godochnaravard/</a:t>
            </a:r>
            <a:r>
              <a:rPr lang="sv-SE" dirty="0"/>
              <a:t> </a:t>
            </a:r>
          </a:p>
          <a:p>
            <a:pPr marL="0" indent="0" algn="ctr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Epost: </a:t>
            </a:r>
            <a:r>
              <a:rPr lang="sv-SE" dirty="0">
                <a:hlinkClick r:id="rId3"/>
              </a:rPr>
              <a:t>louise.a.andersson@regeringskansliet.se</a:t>
            </a:r>
            <a:r>
              <a:rPr lang="sv-SE" dirty="0"/>
              <a:t>    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Följ utredningen/kontakta oss via: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>
                <a:solidFill>
                  <a:prstClr val="black"/>
                </a:solidFill>
              </a:rPr>
              <a:t>Socialdepartementet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>
                <a:solidFill>
                  <a:prstClr val="black"/>
                </a:solidFill>
              </a:rPr>
              <a:pPr/>
              <a:t>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796145" y="2780209"/>
            <a:ext cx="3069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061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542117" y="1281113"/>
            <a:ext cx="10955715" cy="4129082"/>
          </a:xfrm>
        </p:spPr>
        <p:txBody>
          <a:bodyPr rIns="1080000"/>
          <a:lstStyle/>
          <a:p>
            <a:pPr marL="0" indent="0">
              <a:buNone/>
            </a:pPr>
            <a:r>
              <a:rPr lang="sv-SE" sz="2000" dirty="0"/>
              <a:t>En särskild utredare ska utifrån förslagen i betänkandet Effektiv vård stödja landstingen, berörda myndigheter och organisationer i arbetet med att samordnat utveckla en modern, jämlik, tillgänglig och effektiv hälso- och sjukvård med fokus på primärvården.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2000" dirty="0"/>
              <a:t>Utredaren ska bl. a.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fördjupa analyserna av förslag i betänkandet Effektiv vård</a:t>
            </a:r>
          </a:p>
          <a:p>
            <a:endParaRPr lang="sv-SE" sz="2000" dirty="0"/>
          </a:p>
          <a:p>
            <a:r>
              <a:rPr lang="sv-SE" sz="2000" dirty="0"/>
              <a:t>redovisa förslagens konsekvenser samt</a:t>
            </a:r>
          </a:p>
          <a:p>
            <a:endParaRPr lang="sv-SE" sz="2000" dirty="0"/>
          </a:p>
          <a:p>
            <a:r>
              <a:rPr lang="sv-SE" sz="2000" dirty="0"/>
              <a:t>i dialog med företrädare för samtliga landsting, myndigheter och andra berörda aktörer utarbeta en nationell plan där primärvården är utgångspunkten för en ökad närhet till patienten. Utredaren ska i planen redovisa vad som krävs för en nationellt samordnad förändring, vilka utmaningar som finns samt redovisa en med berörda aktörer förankrad tidsplan för det fortsatta förändringsarbetet.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Uppdrag – samordnad omstrukturering (1)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57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22799" y="1282148"/>
            <a:ext cx="10955715" cy="4737647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Tilläggsdirektiv den 21 september 2017. </a:t>
            </a:r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Utredaren ska utöver vad som framgår av redan beslutade kommittédirektiv,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− analysera ändamålsenligheten med uppdelningen i öppen vård och sluten vård i relation till utredningens övriga förslag samt redogöra för vilka konsekvenser en förändring respektive borttagning av dessa begrepp skulle kunna få, och 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− utreda och lämna förslag på hur samverkan mellan primärvården och den kommunala hälso- och sjukvården och omsorgen kan underlättas och hur gränssnittet mellan dessa verksamheter bör se ut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Uppdrag – samordnad omstrukturering (2)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874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Regeringsbeslut 		2 mars 2017</a:t>
            </a:r>
          </a:p>
          <a:p>
            <a:endParaRPr lang="sv-SE" sz="2800" dirty="0"/>
          </a:p>
          <a:p>
            <a:r>
              <a:rPr lang="sv-SE" sz="2800" dirty="0"/>
              <a:t>Första delbetänkande	7 juni 2017</a:t>
            </a:r>
          </a:p>
          <a:p>
            <a:endParaRPr lang="sv-SE" sz="2800" dirty="0"/>
          </a:p>
          <a:p>
            <a:r>
              <a:rPr lang="sv-SE" sz="2800" dirty="0"/>
              <a:t>Tilläggsdirektiv			21 september 2017</a:t>
            </a:r>
          </a:p>
          <a:p>
            <a:endParaRPr lang="sv-SE" sz="2800" dirty="0"/>
          </a:p>
          <a:p>
            <a:r>
              <a:rPr lang="sv-SE" sz="2800" dirty="0"/>
              <a:t>Andra delbetänkande	juni 2018</a:t>
            </a:r>
          </a:p>
          <a:p>
            <a:endParaRPr lang="sv-SE" sz="2800" dirty="0"/>
          </a:p>
          <a:p>
            <a:r>
              <a:rPr lang="sv-SE" sz="2800" dirty="0"/>
              <a:t>Slutbetänkande		mars 2019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Utredningens tidsramar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116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54883" y="1361324"/>
            <a:ext cx="10955715" cy="4129082"/>
          </a:xfrm>
        </p:spPr>
        <p:txBody>
          <a:bodyPr wrap="none"/>
          <a:lstStyle/>
          <a:p>
            <a:pPr>
              <a:lnSpc>
                <a:spcPct val="150000"/>
              </a:lnSpc>
            </a:pPr>
            <a:r>
              <a:rPr lang="sv-SE" sz="2800" dirty="0"/>
              <a:t>Goda resultat gällande medicinsk kvalitet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Sämre gällande kontinuitet, tillgänglighet, delaktighet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Möta demografisk utveckling samt förväntningar och behov idag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Bibehålla och öka kvaliteten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Kontroll på vårdens kostnader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Svensk sjukvård historiskt fokuserad på akutsjukhus</a:t>
            </a:r>
          </a:p>
          <a:p>
            <a:pPr>
              <a:lnSpc>
                <a:spcPct val="150000"/>
              </a:lnSpc>
            </a:pPr>
            <a:r>
              <a:rPr lang="sv-SE" sz="2800" dirty="0"/>
              <a:t>En stärkt primärvård bidrar till en jämlik hälsa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Bakgrund – behov av förändring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071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Företrädare från politiska partier, professionerna, patienterna, huvudmännen</a:t>
            </a:r>
          </a:p>
          <a:p>
            <a:endParaRPr lang="sv-SE" sz="2800" dirty="0"/>
          </a:p>
          <a:p>
            <a:r>
              <a:rPr lang="sv-SE" sz="2800" dirty="0"/>
              <a:t>Expertgrupp</a:t>
            </a:r>
          </a:p>
          <a:p>
            <a:endParaRPr lang="sv-SE" sz="2800" dirty="0"/>
          </a:p>
          <a:p>
            <a:r>
              <a:rPr lang="sv-SE" sz="2800" dirty="0"/>
              <a:t>Samverkan med många!</a:t>
            </a:r>
          </a:p>
          <a:p>
            <a:endParaRPr lang="sv-SE" sz="2800" dirty="0"/>
          </a:p>
          <a:p>
            <a:r>
              <a:rPr lang="sv-SE" sz="2800" dirty="0"/>
              <a:t>Kommunernas roll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Utredningens referensgrupper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562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38841" y="1425492"/>
            <a:ext cx="10955715" cy="4129082"/>
          </a:xfrm>
        </p:spPr>
        <p:txBody>
          <a:bodyPr wrap="none"/>
          <a:lstStyle/>
          <a:p>
            <a:r>
              <a:rPr lang="sv-SE" sz="2800" dirty="0"/>
              <a:t>Uppdrag och utgångspunkter, historik</a:t>
            </a:r>
          </a:p>
          <a:p>
            <a:endParaRPr lang="sv-SE" sz="2800" dirty="0"/>
          </a:p>
          <a:p>
            <a:r>
              <a:rPr lang="sv-SE" sz="2800" dirty="0"/>
              <a:t>Nulägesbild: vad har hänt sedan Effektiv vård?</a:t>
            </a:r>
          </a:p>
          <a:p>
            <a:endParaRPr lang="sv-SE" sz="2800" dirty="0"/>
          </a:p>
          <a:p>
            <a:r>
              <a:rPr lang="sv-SE" sz="2800" dirty="0"/>
              <a:t>Förslag: Förändrade styrande principer för vårdens organisering</a:t>
            </a:r>
          </a:p>
          <a:p>
            <a:endParaRPr lang="sv-SE" sz="2800" dirty="0"/>
          </a:p>
          <a:p>
            <a:r>
              <a:rPr lang="sv-SE" sz="2800" dirty="0"/>
              <a:t>Förslag: Målbild och färdplan</a:t>
            </a:r>
          </a:p>
          <a:p>
            <a:endParaRPr lang="sv-SE" sz="2800" dirty="0"/>
          </a:p>
          <a:p>
            <a:r>
              <a:rPr lang="sv-SE" sz="2800" dirty="0"/>
              <a:t>Förslag: En förstärkt vårdgaranti i primärvården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Delbetänkandets upplägg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401" t="5555" r="9198" b="12831"/>
          <a:stretch/>
        </p:blipFill>
        <p:spPr>
          <a:xfrm rot="6300000">
            <a:off x="8771858" y="748551"/>
            <a:ext cx="2526745" cy="170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0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32" y="449179"/>
            <a:ext cx="9290424" cy="6569242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Målbild och färdplan – förslag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8911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45358" y="1683168"/>
            <a:ext cx="10955715" cy="4129082"/>
          </a:xfrm>
        </p:spPr>
        <p:txBody>
          <a:bodyPr wrap="none"/>
          <a:lstStyle/>
          <a:p>
            <a:r>
              <a:rPr lang="sv-SE" sz="2800" dirty="0"/>
              <a:t>Analys av ytterligare förslag i Effektiv vård i enlighet med direktiv</a:t>
            </a:r>
          </a:p>
          <a:p>
            <a:endParaRPr lang="sv-SE" sz="2800" dirty="0"/>
          </a:p>
          <a:p>
            <a:r>
              <a:rPr lang="sv-SE" sz="2800" dirty="0"/>
              <a:t>Tyngdpunkt på ett nationellt utformat uppdrag för primärvården</a:t>
            </a:r>
          </a:p>
          <a:p>
            <a:endParaRPr lang="sv-SE" sz="2800" dirty="0"/>
          </a:p>
          <a:p>
            <a:r>
              <a:rPr lang="sv-SE" sz="2800" dirty="0"/>
              <a:t>Överföring av resurser</a:t>
            </a:r>
          </a:p>
          <a:p>
            <a:endParaRPr lang="sv-SE" sz="2800" dirty="0"/>
          </a:p>
          <a:p>
            <a:r>
              <a:rPr lang="sv-SE" sz="2800" dirty="0"/>
              <a:t>Minskad administration (förslag rörande intyg och signeringskrav)</a:t>
            </a:r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endParaRPr lang="sv-SE" sz="2800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Nästa steg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7286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egeringskanslie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ACCB8887-2861-4A9C-A4CD-A72A7487C532}" vid="{1AE254D8-5B8D-4F5F-8E0F-78C43DA61D1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46d94c0acf84ab9a79866a9d8b1905f xmlns="3e4b1baf-8638-485d-ad5b-928f2b1c5893">
      <Terms xmlns="http://schemas.microsoft.com/office/infopath/2007/PartnerControls"/>
    </k46d94c0acf84ab9a79866a9d8b1905f>
    <Nyckelord xmlns="3e4b1baf-8638-485d-ad5b-928f2b1c5893" xsi:nil="true"/>
    <TaxCatchAll xmlns="3e4b1baf-8638-485d-ad5b-928f2b1c5893"/>
    <c9cd366cc722410295b9eacffbd73909 xmlns="3e4b1baf-8638-485d-ad5b-928f2b1c5893">
      <Terms xmlns="http://schemas.microsoft.com/office/infopath/2007/PartnerControls"/>
    </c9cd366cc722410295b9eacffbd73909>
    <Diarienummer xmlns="3e4b1baf-8638-485d-ad5b-928f2b1c5893" xsi:nil="true"/>
    <Sekretess xmlns="3e4b1baf-8638-485d-ad5b-928f2b1c5893" xsi:nil="true"/>
    <_dlc_DocId xmlns="3e4b1baf-8638-485d-ad5b-928f2b1c5893">PA3M3QDN6J7K-864754311-821</_dlc_DocId>
    <_dlc_DocIdUrl xmlns="3e4b1baf-8638-485d-ad5b-928f2b1c5893">
      <Url>http://rkdhs-kom/yta/S_2017_01/_layouts/DocIdRedir.aspx?ID=PA3M3QDN6J7K-864754311-821</Url>
      <Description>PA3M3QDN6J7K-864754311-821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Dokument" ma:contentTypeID="0x01010053E1D612BA3F4E21AA250ECD751942B300E24A1D54A3AC8D43BD128D8947263E8B" ma:contentTypeVersion="7" ma:contentTypeDescription="Skapa ett nytt dokument." ma:contentTypeScope="" ma:versionID="c051bf09837eb51ddddc45685c8fbf96">
  <xsd:schema xmlns:xsd="http://www.w3.org/2001/XMLSchema" xmlns:xs="http://www.w3.org/2001/XMLSchema" xmlns:p="http://schemas.microsoft.com/office/2006/metadata/properties" xmlns:ns2="3e4b1baf-8638-485d-ad5b-928f2b1c5893" targetNamespace="http://schemas.microsoft.com/office/2006/metadata/properties" ma:root="true" ma:fieldsID="85611149f326bcd7b5dcd190894cd6ce" ns2:_="">
    <xsd:import namespace="3e4b1baf-8638-485d-ad5b-928f2b1c589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k46d94c0acf84ab9a79866a9d8b1905f" minOccurs="0"/>
                <xsd:element ref="ns2:TaxCatchAll" minOccurs="0"/>
                <xsd:element ref="ns2:TaxCatchAllLabel" minOccurs="0"/>
                <xsd:element ref="ns2:c9cd366cc722410295b9eacffbd73909" minOccurs="0"/>
                <xsd:element ref="ns2:Diarienummer" minOccurs="0"/>
                <xsd:element ref="ns2:Nyckelord" minOccurs="0"/>
                <xsd:element ref="ns2:Sekret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b1baf-8638-485d-ad5b-928f2b1c589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k46d94c0acf84ab9a79866a9d8b1905f" ma:index="11" nillable="true" ma:taxonomy="true" ma:internalName="k46d94c0acf84ab9a79866a9d8b1905f" ma:taxonomyFieldName="Departementsenhet" ma:displayName="Departement/enhet" ma:fieldId="{446d94c0-acf8-4ab9-a798-66a9d8b1905f}" ma:sspId="c94f65f0-adaa-4e77-b268-a4f99eefe5fc" ma:termSetId="45ad205f-092c-4ea4-aa45-736caa0a31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Global taxonomikolumn" ma:description="" ma:hidden="true" ma:list="{a4b18408-79be-437a-a908-5fe6ab18a03a}" ma:internalName="TaxCatchAll" ma:showField="CatchAllData" ma:web="3e4b1baf-8638-485d-ad5b-928f2b1c58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Global taxonomikolumn1" ma:description="" ma:hidden="true" ma:list="{a4b18408-79be-437a-a908-5fe6ab18a03a}" ma:internalName="TaxCatchAllLabel" ma:readOnly="true" ma:showField="CatchAllDataLabel" ma:web="3e4b1baf-8638-485d-ad5b-928f2b1c58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9cd366cc722410295b9eacffbd73909" ma:index="15" nillable="true" ma:taxonomy="true" ma:internalName="c9cd366cc722410295b9eacffbd73909" ma:taxonomyFieldName="Aktivitetskategori" ma:displayName="Aktivitetskategori" ma:fieldId="{c9cd366c-c722-4102-95b9-eacffbd73909}" ma:sspId="c94f65f0-adaa-4e77-b268-a4f99eefe5fc" ma:termSetId="87ed9f0f-1fdd-47f5-a4b5-c96124763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arienummer" ma:index="17" nillable="true" ma:displayName="Diarienummer" ma:description="" ma:internalName="Diarienummer">
      <xsd:simpleType>
        <xsd:restriction base="dms:Text"/>
      </xsd:simpleType>
    </xsd:element>
    <xsd:element name="Nyckelord" ma:index="18" nillable="true" ma:displayName="Nyckelord" ma:description="" ma:internalName="Nyckelord">
      <xsd:simpleType>
        <xsd:restriction base="dms:Text"/>
      </xsd:simpleType>
    </xsd:element>
    <xsd:element name="Sekretess" ma:index="19" nillable="true" ma:displayName="Sekretess m.m." ma:description="Dokumentet innehåller uppgifter som kan antas vara hemliga enligt SekrL eller som är mycket skyddsvärda av någon annan anledning." ma:internalName="Sekretes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5479EF9-D11C-4D14-B68D-045958D9A4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5F6A04-B91E-4FEC-932C-E9084A98C1E2}">
  <ds:schemaRefs>
    <ds:schemaRef ds:uri="http://purl.org/dc/elements/1.1/"/>
    <ds:schemaRef ds:uri="http://schemas.openxmlformats.org/package/2006/metadata/core-properties"/>
    <ds:schemaRef ds:uri="http://purl.org/dc/terms/"/>
    <ds:schemaRef ds:uri="3e4b1baf-8638-485d-ad5b-928f2b1c589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FF0AB5-A235-4257-8741-C6D3CE735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4b1baf-8638-485d-ad5b-928f2b1c5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1E9B2F6-8DB2-431E-B419-7B6F4B08E87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Bredbild</PresentationFormat>
  <Paragraphs>130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Regeringskansliet</vt:lpstr>
      <vt:lpstr>Samordnad utveckling för god och nära vård S2017:01</vt:lpstr>
      <vt:lpstr>Uppdrag – samordnad omstrukturering (1)</vt:lpstr>
      <vt:lpstr>Uppdrag – samordnad omstrukturering (2)</vt:lpstr>
      <vt:lpstr>Utredningens tidsramar</vt:lpstr>
      <vt:lpstr>Bakgrund – behov av förändring</vt:lpstr>
      <vt:lpstr>Utredningens referensgrupper</vt:lpstr>
      <vt:lpstr>Delbetänkandets upplägg</vt:lpstr>
      <vt:lpstr>Målbild och färdplan – förslag</vt:lpstr>
      <vt:lpstr>Nästa steg</vt:lpstr>
      <vt:lpstr>Primärvårdens nationella uppdrag – hittills infångat</vt:lpstr>
      <vt:lpstr>Utgångspunkter</vt:lpstr>
      <vt:lpstr>Det prehospitala perspektivet</vt:lpstr>
      <vt:lpstr>Följ utredningen/kontakta oss via: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Nergårdh</dc:creator>
  <cp:lastModifiedBy>Anders Sandvik</cp:lastModifiedBy>
  <cp:revision>172</cp:revision>
  <dcterms:created xsi:type="dcterms:W3CDTF">2015-05-29T11:31:33Z</dcterms:created>
  <dcterms:modified xsi:type="dcterms:W3CDTF">2018-03-09T09:49:49Z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ContentTypeId">
    <vt:lpwstr>0x01010053E1D612BA3F4E21AA250ECD751942B300E24A1D54A3AC8D43BD128D8947263E8B</vt:lpwstr>
  </property>
  <property fmtid="{D5CDD505-2E9C-101B-9397-08002B2CF9AE}" pid="4" name="Departementsenhet">
    <vt:lpwstr/>
  </property>
  <property fmtid="{D5CDD505-2E9C-101B-9397-08002B2CF9AE}" pid="5" name="Aktivitetskategori">
    <vt:lpwstr/>
  </property>
  <property fmtid="{D5CDD505-2E9C-101B-9397-08002B2CF9AE}" pid="6" name="_dlc_DocIdItemGuid">
    <vt:lpwstr>33b6dc8a-7e2f-4af2-9bee-bf2755d72ed0</vt:lpwstr>
  </property>
</Properties>
</file>