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9"/>
  </p:notesMasterIdLst>
  <p:sldIdLst>
    <p:sldId id="256" r:id="rId6"/>
    <p:sldId id="258" r:id="rId7"/>
    <p:sldId id="299" r:id="rId8"/>
    <p:sldId id="287" r:id="rId9"/>
    <p:sldId id="283" r:id="rId10"/>
    <p:sldId id="292" r:id="rId11"/>
    <p:sldId id="284" r:id="rId12"/>
    <p:sldId id="281" r:id="rId13"/>
    <p:sldId id="286" r:id="rId14"/>
    <p:sldId id="296" r:id="rId15"/>
    <p:sldId id="297" r:id="rId16"/>
    <p:sldId id="300" r:id="rId17"/>
    <p:sldId id="298" r:id="rId18"/>
  </p:sldIdLst>
  <p:sldSz cx="12192000" cy="6858000"/>
  <p:notesSz cx="6858000" cy="9144000"/>
  <p:custDataLst>
    <p:tags r:id="rId20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2" autoAdjust="0"/>
    <p:restoredTop sz="93896" autoAdjust="0"/>
  </p:normalViewPr>
  <p:slideViewPr>
    <p:cSldViewPr snapToGrid="0">
      <p:cViewPr varScale="1">
        <p:scale>
          <a:sx n="94" d="100"/>
          <a:sy n="94" d="100"/>
        </p:scale>
        <p:origin x="293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98875-32EC-47CE-8C9C-0EF7EA2F3587}" type="datetimeFigureOut">
              <a:rPr lang="sv-SE" smtClean="0"/>
              <a:t>2018-03-09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3ADE2-9A48-4224-AB40-B39B2ACB0F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744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2555"/>
            <a:ext cx="1737835" cy="493779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93268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88574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10" name="Rektangel 9"/>
          <p:cNvSpPr/>
          <p:nvPr userDrawn="1"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2018-03-09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1819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3405601" cy="41292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351843" y="1893600"/>
            <a:ext cx="3452400" cy="41292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8127687" y="1893600"/>
            <a:ext cx="3450828" cy="41292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2F3F3F-D4CD-4C78-B476-8DD550FFE88E}" type="datetime1">
              <a:rPr lang="sv-SE" smtClean="0"/>
              <a:t>2018-03-09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649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två bildtext/kä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3421021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7565" y="5486400"/>
            <a:ext cx="5311635" cy="550863"/>
          </a:xfrm>
        </p:spPr>
        <p:txBody>
          <a:bodyPr anchor="b"/>
          <a:lstStyle>
            <a:lvl1pPr marL="0" indent="0" algn="r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Bildtext/källa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7A0106-448D-4074-8D09-F6351A6A1C03}" type="datetime1">
              <a:rPr lang="sv-SE" smtClean="0"/>
              <a:t>2018-03-09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4084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4129200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FC-2B4E-4F40-B466-24D3BD765199}" type="datetime1">
              <a:rPr lang="sv-SE" smtClean="0"/>
              <a:t>2018-03-09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27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2555"/>
            <a:ext cx="1737835" cy="493779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04154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99460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10" name="Rektangel 9"/>
          <p:cNvSpPr/>
          <p:nvPr userDrawn="1"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2018-03-09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3545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0C50-572B-47DC-A58B-CDFE5A030283}" type="datetime1">
              <a:rPr lang="sv-SE" smtClean="0"/>
              <a:t>2018-03-09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2555"/>
            <a:ext cx="1737835" cy="493779"/>
          </a:xfrm>
          <a:prstGeom prst="rect">
            <a:avLst/>
          </a:prstGeom>
        </p:spPr>
      </p:pic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91778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mslag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 userDrawn="1"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7200" tIns="223200" rIns="121917" bIns="60958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BA93-5507-47D4-BA73-9510C4CFB7E1}" type="datetime1">
              <a:rPr lang="sv-SE" smtClean="0"/>
              <a:t>2018-03-09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2555"/>
            <a:ext cx="1737835" cy="493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0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mslag gr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 userDrawn="1"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BD43-795F-4C50-AF45-3CB157E8B4A8}" type="datetime1">
              <a:rPr lang="sv-SE" smtClean="0"/>
              <a:t>2018-03-09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2555"/>
            <a:ext cx="1737835" cy="493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16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mslag med utfall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  <a:ln w="19050">
            <a:solidFill>
              <a:schemeClr val="bg1"/>
            </a:solidFill>
          </a:ln>
        </p:spPr>
        <p:txBody>
          <a:bodyPr lIns="374400" tIns="223200" rIns="180000" anchor="t">
            <a:noAutofit/>
          </a:bodyPr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4" name="Platshållare för text 3" descr="RKLogo" title="RKLogo"/>
          <p:cNvSpPr>
            <a:spLocks noGrp="1"/>
          </p:cNvSpPr>
          <p:nvPr>
            <p:ph type="body" sz="quarter" idx="13" hasCustomPrompt="1"/>
          </p:nvPr>
        </p:nvSpPr>
        <p:spPr>
          <a:xfrm>
            <a:off x="626400" y="6152400"/>
            <a:ext cx="1738800" cy="493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0CC14C-A365-460A-878B-7590651A3474}" type="datetime1">
              <a:rPr lang="sv-SE" smtClean="0"/>
              <a:t>2018-03-09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62337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2018-03-09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776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>
            <a:lvl1pPr marL="468000" indent="-468000">
              <a:buFont typeface="+mj-lt"/>
              <a:buAutoNum type="arabicPeriod"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E482-D5BE-411A-B1B9-E63121B0B9A5}" type="datetime1">
              <a:rPr lang="sv-SE" smtClean="0"/>
              <a:t>2018-03-09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359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22800" y="1890000"/>
            <a:ext cx="8074800" cy="4129200"/>
          </a:xfrm>
        </p:spPr>
        <p:txBody>
          <a:bodyPr rIns="0"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235719-514E-4809-A146-B18FB1267448}" type="datetime1">
              <a:rPr lang="sv-SE" smtClean="0"/>
              <a:t>2018-03-09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657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AEC9-DCD9-42C2-AC7B-9AE0978E715F}" type="datetime1">
              <a:rPr lang="sv-SE" smtClean="0"/>
              <a:t>2018-03-09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2555"/>
            <a:ext cx="1737835" cy="493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02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53064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6887" y="1908063"/>
            <a:ext cx="5351628" cy="41292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C056-EBF6-44F4-AA05-D318978CEEB2}" type="datetime1">
              <a:rPr lang="sv-SE" smtClean="0"/>
              <a:t>2018-03-09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833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499927"/>
            <a:ext cx="5306401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799" y="2426463"/>
            <a:ext cx="5306401" cy="361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226887" y="1496145"/>
            <a:ext cx="5351628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226887" y="2426006"/>
            <a:ext cx="5351628" cy="3611257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D6F9-8485-4043-A67C-56589D32B672}" type="datetime1">
              <a:rPr lang="sv-SE" smtClean="0"/>
              <a:t>2018-03-09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298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0CFB-13F3-48C0-BA62-2701E0DEAD43}" type="datetime1">
              <a:rPr lang="sv-SE" smtClean="0"/>
              <a:t>2018-03-09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429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A3D-0DB0-43F7-B56E-F59C207974A1}" type="datetime1">
              <a:rPr lang="sv-SE" smtClean="0"/>
              <a:t>2018-03-09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064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3" y="6159720"/>
            <a:ext cx="1729664" cy="491221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102974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890713"/>
            <a:ext cx="10955715" cy="41290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76240" y="297899"/>
            <a:ext cx="97789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C37EBDB-E3D6-441D-8D74-0BD88E948927}" type="datetime1">
              <a:rPr lang="sv-SE" smtClean="0"/>
              <a:t>2018-03-09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7640115" y="6304768"/>
            <a:ext cx="34560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082155" y="6304768"/>
            <a:ext cx="4824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 b="0" baseline="0">
                <a:solidFill>
                  <a:schemeClr val="tx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942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0" r:id="rId11"/>
    <p:sldLayoutId id="2147483674" r:id="rId12"/>
    <p:sldLayoutId id="2147483677" r:id="rId13"/>
    <p:sldLayoutId id="2147483676" r:id="rId14"/>
    <p:sldLayoutId id="2147483671" r:id="rId15"/>
    <p:sldLayoutId id="2147483675" r:id="rId16"/>
    <p:sldLayoutId id="2147483673" r:id="rId1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17" userDrawn="1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803" userDrawn="1">
          <p15:clr>
            <a:srgbClr val="F26B43"/>
          </p15:clr>
        </p15:guide>
        <p15:guide id="4" orient="horz" pos="1191" userDrawn="1">
          <p15:clr>
            <a:srgbClr val="F26B43"/>
          </p15:clr>
        </p15:guide>
        <p15:guide id="5" pos="330" userDrawn="1">
          <p15:clr>
            <a:srgbClr val="F26B43"/>
          </p15:clr>
        </p15:guide>
        <p15:guide id="6" pos="73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louise.a.andersson@regeringskansliet.se" TargetMode="External"/><Relationship Id="rId2" Type="http://schemas.openxmlformats.org/officeDocument/2006/relationships/hyperlink" Target="http://www.sou.gov.se/godochnaravard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Samordnad utveckling för god och nära vård </a:t>
            </a:r>
            <a:r>
              <a:rPr lang="sv-SE" sz="3600" dirty="0"/>
              <a:t>S2017:01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Kommittédirektiv 2017:24</a:t>
            </a:r>
          </a:p>
          <a:p>
            <a:r>
              <a:rPr lang="sv-SE" dirty="0"/>
              <a:t>Samordnad utveckling för en modern, jämlik, tillgänglig och effektiv vård med fokus på primärvården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5620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609813" y="914400"/>
            <a:ext cx="10955715" cy="4275789"/>
          </a:xfrm>
        </p:spPr>
        <p:txBody>
          <a:bodyPr rIns="1080000"/>
          <a:lstStyle/>
          <a:p>
            <a:pPr>
              <a:lnSpc>
                <a:spcPct val="150000"/>
              </a:lnSpc>
            </a:pPr>
            <a:r>
              <a:rPr lang="sv-SE" sz="1800" b="1" dirty="0"/>
              <a:t>Patientens/individens behov</a:t>
            </a:r>
            <a:endParaRPr lang="sv-SE" sz="1800" dirty="0"/>
          </a:p>
          <a:p>
            <a:pPr>
              <a:lnSpc>
                <a:spcPct val="150000"/>
              </a:lnSpc>
            </a:pPr>
            <a:r>
              <a:rPr lang="sv-SE" sz="1800" dirty="0"/>
              <a:t>Innehåll (tillfälliga behov, kronisk sjukdom, psykisk ohälsa, beroendevård, prevention, rehabilitering)</a:t>
            </a:r>
          </a:p>
          <a:p>
            <a:pPr>
              <a:lnSpc>
                <a:spcPct val="150000"/>
              </a:lnSpc>
            </a:pPr>
            <a:r>
              <a:rPr lang="sv-SE" sz="1800" dirty="0"/>
              <a:t>Omfattning (kompetenser, kontinuitet, akutuppdraget, e-hälsa)</a:t>
            </a:r>
          </a:p>
          <a:p>
            <a:pPr>
              <a:lnSpc>
                <a:spcPct val="150000"/>
              </a:lnSpc>
            </a:pPr>
            <a:r>
              <a:rPr lang="sv-SE" sz="1800" dirty="0"/>
              <a:t>Ett kunskapsbaserat uppdrag</a:t>
            </a:r>
          </a:p>
          <a:p>
            <a:pPr>
              <a:lnSpc>
                <a:spcPct val="150000"/>
              </a:lnSpc>
            </a:pPr>
            <a:r>
              <a:rPr lang="sv-SE" sz="1800" dirty="0"/>
              <a:t>Resursöverföring – på sikt och i omställning</a:t>
            </a:r>
          </a:p>
          <a:p>
            <a:pPr>
              <a:lnSpc>
                <a:spcPct val="150000"/>
              </a:lnSpc>
            </a:pPr>
            <a:r>
              <a:rPr lang="sv-SE" sz="1800" dirty="0"/>
              <a:t>Kompetensförsörjning, fortbildning, återväxt, arbetsmiljö</a:t>
            </a:r>
          </a:p>
          <a:p>
            <a:pPr>
              <a:lnSpc>
                <a:spcPct val="150000"/>
              </a:lnSpc>
            </a:pPr>
            <a:r>
              <a:rPr lang="sv-SE" sz="1800" dirty="0"/>
              <a:t>Gränssnitt av olika slag; hemsjukvård, stöd till egenvård, hälsofrämjande insatser, samverkan mellan olika aktörer hos huvudmannen, samverkan mellan huvudmän, samverkan med civilsamhället</a:t>
            </a:r>
          </a:p>
          <a:p>
            <a:pPr>
              <a:lnSpc>
                <a:spcPct val="150000"/>
              </a:lnSpc>
            </a:pPr>
            <a:r>
              <a:rPr lang="sv-SE" sz="1800" dirty="0"/>
              <a:t>Utbildning</a:t>
            </a:r>
          </a:p>
          <a:p>
            <a:pPr>
              <a:lnSpc>
                <a:spcPct val="150000"/>
              </a:lnSpc>
            </a:pPr>
            <a:r>
              <a:rPr lang="sv-SE" sz="1800" dirty="0"/>
              <a:t>Forskning</a:t>
            </a:r>
          </a:p>
          <a:p>
            <a:pPr>
              <a:lnSpc>
                <a:spcPct val="150000"/>
              </a:lnSpc>
            </a:pPr>
            <a:r>
              <a:rPr lang="sv-SE" sz="1800" dirty="0"/>
              <a:t>Uppföljning</a:t>
            </a:r>
          </a:p>
          <a:p>
            <a:pPr marL="0" indent="0">
              <a:buNone/>
            </a:pPr>
            <a:endParaRPr lang="sv-SE" sz="2000" dirty="0"/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/>
              <a:t>Primärvårdens nationella uppdrag – hittills infångat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9657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572739" y="1698996"/>
            <a:ext cx="10955715" cy="4129082"/>
          </a:xfrm>
        </p:spPr>
        <p:txBody>
          <a:bodyPr/>
          <a:lstStyle/>
          <a:p>
            <a:r>
              <a:rPr lang="sv-SE" sz="2800" dirty="0"/>
              <a:t>Erbjudandet till medborgarna</a:t>
            </a:r>
          </a:p>
          <a:p>
            <a:pPr marL="0" indent="0">
              <a:buNone/>
            </a:pPr>
            <a:endParaRPr lang="sv-SE" sz="2800" dirty="0"/>
          </a:p>
          <a:p>
            <a:r>
              <a:rPr lang="sv-SE" sz="2800" dirty="0"/>
              <a:t>Dagens primärvård i hälso- och sjukvårdslagen</a:t>
            </a:r>
          </a:p>
          <a:p>
            <a:endParaRPr lang="sv-SE" sz="2800" dirty="0"/>
          </a:p>
          <a:p>
            <a:r>
              <a:rPr lang="sv-SE" sz="2800" dirty="0"/>
              <a:t>Om primärvården i Effektiv vård</a:t>
            </a:r>
          </a:p>
          <a:p>
            <a:endParaRPr lang="sv-SE" sz="2800" dirty="0"/>
          </a:p>
          <a:p>
            <a:r>
              <a:rPr lang="sv-SE" sz="2800" dirty="0"/>
              <a:t>Morgondagens primärvård – nära vård</a:t>
            </a:r>
          </a:p>
          <a:p>
            <a:endParaRPr lang="sv-SE" sz="2800" dirty="0"/>
          </a:p>
          <a:p>
            <a:pPr marL="0" indent="0">
              <a:buNone/>
            </a:pPr>
            <a:endParaRPr lang="sv-SE" sz="2800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Utgångspunkter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31091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2D18066B-1346-4B4E-A626-F1AFC8EB1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Rollen i framtiden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Somligt nära och annat centraliserat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Nationell samordning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Goda exempel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94DDA375-E2E2-4A80-B0FB-97B21CBC9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 </a:t>
            </a:r>
            <a:r>
              <a:rPr lang="sv-SE" dirty="0" err="1"/>
              <a:t>prehospitala</a:t>
            </a:r>
            <a:r>
              <a:rPr lang="sv-SE" dirty="0"/>
              <a:t> perspektivet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74E2BB2-6034-4F87-BA12-06CA78C89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7BA0DE2-1C2E-4930-AAD5-26D3E2DF3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73819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Utredningens hemsida: </a:t>
            </a:r>
            <a:r>
              <a:rPr lang="sv-SE" dirty="0">
                <a:hlinkClick r:id="rId2"/>
              </a:rPr>
              <a:t>http://www.sou.gov.se/godochnaravard/</a:t>
            </a:r>
            <a:r>
              <a:rPr lang="sv-SE" dirty="0"/>
              <a:t> </a:t>
            </a:r>
          </a:p>
          <a:p>
            <a:pPr marL="0" indent="0" algn="ctr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Epost: </a:t>
            </a:r>
            <a:r>
              <a:rPr lang="sv-SE" dirty="0">
                <a:hlinkClick r:id="rId3"/>
              </a:rPr>
              <a:t>louise.a.andersson@regeringskansliet.se</a:t>
            </a:r>
            <a:r>
              <a:rPr lang="sv-SE" dirty="0"/>
              <a:t>    </a:t>
            </a:r>
          </a:p>
        </p:txBody>
      </p:sp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Följ utredningen/kontakta oss via: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>
                <a:solidFill>
                  <a:prstClr val="black"/>
                </a:solidFill>
              </a:rPr>
              <a:t>Socialdepartementet</a:t>
            </a:r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>
                <a:solidFill>
                  <a:prstClr val="black"/>
                </a:solidFill>
              </a:rPr>
              <a:pPr/>
              <a:t>13</a:t>
            </a:fld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3796145" y="2780209"/>
            <a:ext cx="30693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dirty="0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0619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542117" y="1281113"/>
            <a:ext cx="10955715" cy="4129082"/>
          </a:xfrm>
        </p:spPr>
        <p:txBody>
          <a:bodyPr rIns="1080000"/>
          <a:lstStyle/>
          <a:p>
            <a:pPr marL="0" indent="0">
              <a:buNone/>
            </a:pPr>
            <a:r>
              <a:rPr lang="sv-SE" sz="2000" dirty="0"/>
              <a:t>En särskild utredare ska utifrån förslagen i betänkandet Effektiv vård stödja landstingen, berörda myndigheter och organisationer i arbetet med att samordnat utveckla en modern, jämlik, tillgänglig och effektiv hälso- och sjukvård med fokus på primärvården.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r>
              <a:rPr lang="sv-SE" sz="2000" dirty="0"/>
              <a:t>Utredaren ska bl. a.</a:t>
            </a:r>
          </a:p>
          <a:p>
            <a:pPr marL="0" indent="0">
              <a:buNone/>
            </a:pPr>
            <a:endParaRPr lang="sv-SE" sz="2000" dirty="0"/>
          </a:p>
          <a:p>
            <a:r>
              <a:rPr lang="sv-SE" sz="2000" dirty="0"/>
              <a:t>fördjupa analyserna av förslag i betänkandet Effektiv vård</a:t>
            </a:r>
          </a:p>
          <a:p>
            <a:endParaRPr lang="sv-SE" sz="2000" dirty="0"/>
          </a:p>
          <a:p>
            <a:r>
              <a:rPr lang="sv-SE" sz="2000" dirty="0"/>
              <a:t>redovisa förslagens konsekvenser samt</a:t>
            </a:r>
          </a:p>
          <a:p>
            <a:endParaRPr lang="sv-SE" sz="2000" dirty="0"/>
          </a:p>
          <a:p>
            <a:r>
              <a:rPr lang="sv-SE" sz="2000" dirty="0"/>
              <a:t>i dialog med företrädare för samtliga landsting, myndigheter och andra berörda aktörer utarbeta en nationell plan där primärvården är utgångspunkten för en ökad närhet till patienten. Utredaren ska i planen redovisa vad som krävs för en nationellt samordnad förändring, vilka utmaningar som finns samt redovisa en med berörda aktörer förankrad tidsplan för det fortsatta förändringsarbetet.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Uppdrag – samordnad omstrukturering (1)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2576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622799" y="1282148"/>
            <a:ext cx="10955715" cy="4737647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/>
              <a:t>Tilläggsdirektiv den 21 september 2017. </a:t>
            </a:r>
          </a:p>
          <a:p>
            <a:endParaRPr lang="sv-SE" sz="2000" dirty="0"/>
          </a:p>
          <a:p>
            <a:pPr marL="0" indent="0">
              <a:buNone/>
            </a:pPr>
            <a:r>
              <a:rPr lang="sv-SE" sz="2000" dirty="0"/>
              <a:t>Utredaren ska utöver vad som framgår av redan beslutade kommittédirektiv, 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/>
              <a:t>− analysera ändamålsenligheten med uppdelningen i öppen vård och sluten vård i relation till utredningens övriga förslag samt redogöra för vilka konsekvenser en förändring respektive borttagning av dessa begrepp skulle kunna få, och 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/>
              <a:t>− utreda och lämna förslag på hur samverkan mellan primärvården och den kommunala hälso- och sjukvården och omsorgen kan underlättas och hur gränssnittet mellan dessa verksamheter bör se ut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Uppdrag – samordnad omstrukturering (2)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8741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/>
              <a:t>Regeringsbeslut 		2 mars 2017</a:t>
            </a:r>
          </a:p>
          <a:p>
            <a:endParaRPr lang="sv-SE" sz="2800" dirty="0"/>
          </a:p>
          <a:p>
            <a:r>
              <a:rPr lang="sv-SE" sz="2800" dirty="0"/>
              <a:t>Första delbetänkande	7 juni 2017</a:t>
            </a:r>
          </a:p>
          <a:p>
            <a:endParaRPr lang="sv-SE" sz="2800" dirty="0"/>
          </a:p>
          <a:p>
            <a:r>
              <a:rPr lang="sv-SE" sz="2800" dirty="0"/>
              <a:t>Tilläggsdirektiv			21 september 2017</a:t>
            </a:r>
          </a:p>
          <a:p>
            <a:endParaRPr lang="sv-SE" sz="2800" dirty="0"/>
          </a:p>
          <a:p>
            <a:r>
              <a:rPr lang="sv-SE" sz="2800" dirty="0"/>
              <a:t>Andra delbetänkande	juni 2018</a:t>
            </a:r>
          </a:p>
          <a:p>
            <a:endParaRPr lang="sv-SE" sz="2800" dirty="0"/>
          </a:p>
          <a:p>
            <a:r>
              <a:rPr lang="sv-SE" sz="2800" dirty="0"/>
              <a:t>Slutbetänkande		mars 2019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Utredningens tidsramar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61163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654883" y="1361324"/>
            <a:ext cx="10955715" cy="4129082"/>
          </a:xfrm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sv-SE" sz="2800" dirty="0"/>
              <a:t>Goda resultat gällande medicinsk kvalitet</a:t>
            </a:r>
          </a:p>
          <a:p>
            <a:pPr>
              <a:lnSpc>
                <a:spcPct val="150000"/>
              </a:lnSpc>
            </a:pPr>
            <a:r>
              <a:rPr lang="sv-SE" sz="2800" dirty="0"/>
              <a:t>Sämre gällande kontinuitet, tillgänglighet, delaktighet</a:t>
            </a:r>
          </a:p>
          <a:p>
            <a:pPr>
              <a:lnSpc>
                <a:spcPct val="150000"/>
              </a:lnSpc>
            </a:pPr>
            <a:r>
              <a:rPr lang="sv-SE" sz="2800" dirty="0"/>
              <a:t>Möta demografisk utveckling samt förväntningar och behov idag</a:t>
            </a:r>
          </a:p>
          <a:p>
            <a:pPr>
              <a:lnSpc>
                <a:spcPct val="150000"/>
              </a:lnSpc>
            </a:pPr>
            <a:r>
              <a:rPr lang="sv-SE" sz="2800" dirty="0"/>
              <a:t>Bibehålla och öka kvaliteten</a:t>
            </a:r>
          </a:p>
          <a:p>
            <a:pPr>
              <a:lnSpc>
                <a:spcPct val="150000"/>
              </a:lnSpc>
            </a:pPr>
            <a:r>
              <a:rPr lang="sv-SE" sz="2800" dirty="0"/>
              <a:t>Kontroll på vårdens kostnader</a:t>
            </a:r>
          </a:p>
          <a:p>
            <a:pPr>
              <a:lnSpc>
                <a:spcPct val="150000"/>
              </a:lnSpc>
            </a:pPr>
            <a:r>
              <a:rPr lang="sv-SE" sz="2800" dirty="0"/>
              <a:t>Svensk sjukvård historiskt fokuserad på akutsjukhus</a:t>
            </a:r>
          </a:p>
          <a:p>
            <a:pPr>
              <a:lnSpc>
                <a:spcPct val="150000"/>
              </a:lnSpc>
            </a:pPr>
            <a:r>
              <a:rPr lang="sv-SE" sz="2800" dirty="0"/>
              <a:t>En stärkt primärvård bidrar till en jämlik hälsa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Bakgrund – behov av förändring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0718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/>
              <a:t>Företrädare från politiska partier, professionerna, patienterna, huvudmännen</a:t>
            </a:r>
          </a:p>
          <a:p>
            <a:endParaRPr lang="sv-SE" sz="2800" dirty="0"/>
          </a:p>
          <a:p>
            <a:r>
              <a:rPr lang="sv-SE" sz="2800" dirty="0"/>
              <a:t>Expertgrupp</a:t>
            </a:r>
          </a:p>
          <a:p>
            <a:endParaRPr lang="sv-SE" sz="2800" dirty="0"/>
          </a:p>
          <a:p>
            <a:r>
              <a:rPr lang="sv-SE" sz="2800" dirty="0"/>
              <a:t>Samverkan med många!</a:t>
            </a:r>
          </a:p>
          <a:p>
            <a:endParaRPr lang="sv-SE" sz="2800" dirty="0"/>
          </a:p>
          <a:p>
            <a:r>
              <a:rPr lang="sv-SE" sz="2800" dirty="0"/>
              <a:t>Kommunernas roll 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Utredningens referensgrupper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25621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638841" y="1425492"/>
            <a:ext cx="10955715" cy="4129082"/>
          </a:xfrm>
        </p:spPr>
        <p:txBody>
          <a:bodyPr wrap="none"/>
          <a:lstStyle/>
          <a:p>
            <a:r>
              <a:rPr lang="sv-SE" sz="2800" dirty="0"/>
              <a:t>Uppdrag och utgångspunkter, historik</a:t>
            </a:r>
          </a:p>
          <a:p>
            <a:endParaRPr lang="sv-SE" sz="2800" dirty="0"/>
          </a:p>
          <a:p>
            <a:r>
              <a:rPr lang="sv-SE" sz="2800" dirty="0"/>
              <a:t>Nulägesbild: vad har hänt sedan Effektiv vård?</a:t>
            </a:r>
          </a:p>
          <a:p>
            <a:endParaRPr lang="sv-SE" sz="2800" dirty="0"/>
          </a:p>
          <a:p>
            <a:r>
              <a:rPr lang="sv-SE" sz="2800" dirty="0"/>
              <a:t>Förslag: Förändrade styrande principer för vårdens organisering</a:t>
            </a:r>
          </a:p>
          <a:p>
            <a:endParaRPr lang="sv-SE" sz="2800" dirty="0"/>
          </a:p>
          <a:p>
            <a:r>
              <a:rPr lang="sv-SE" sz="2800" dirty="0"/>
              <a:t>Förslag: Målbild och färdplan</a:t>
            </a:r>
          </a:p>
          <a:p>
            <a:endParaRPr lang="sv-SE" sz="2800" dirty="0"/>
          </a:p>
          <a:p>
            <a:r>
              <a:rPr lang="sv-SE" sz="2800" dirty="0"/>
              <a:t>Förslag: En förstärkt vårdgaranti i primärvården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Delbetänkandets upplägg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7</a:t>
            </a:fld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4401" t="5555" r="9198" b="12831"/>
          <a:stretch/>
        </p:blipFill>
        <p:spPr>
          <a:xfrm rot="6300000">
            <a:off x="8771858" y="748551"/>
            <a:ext cx="2526745" cy="1708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70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32" y="449179"/>
            <a:ext cx="9290424" cy="6569242"/>
          </a:xfr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Målbild och färdplan – förslag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8911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645358" y="1683168"/>
            <a:ext cx="10955715" cy="4129082"/>
          </a:xfrm>
        </p:spPr>
        <p:txBody>
          <a:bodyPr wrap="none"/>
          <a:lstStyle/>
          <a:p>
            <a:r>
              <a:rPr lang="sv-SE" sz="2800" dirty="0"/>
              <a:t>Analys av ytterligare förslag i Effektiv vård i enlighet med direktiv</a:t>
            </a:r>
          </a:p>
          <a:p>
            <a:endParaRPr lang="sv-SE" sz="2800" dirty="0"/>
          </a:p>
          <a:p>
            <a:r>
              <a:rPr lang="sv-SE" sz="2800" dirty="0"/>
              <a:t>Tyngdpunkt på ett nationellt utformat uppdrag för primärvården</a:t>
            </a:r>
          </a:p>
          <a:p>
            <a:endParaRPr lang="sv-SE" sz="2800" dirty="0"/>
          </a:p>
          <a:p>
            <a:r>
              <a:rPr lang="sv-SE" sz="2800" dirty="0"/>
              <a:t>Överföring av resurser</a:t>
            </a:r>
          </a:p>
          <a:p>
            <a:endParaRPr lang="sv-SE" sz="2800" dirty="0"/>
          </a:p>
          <a:p>
            <a:r>
              <a:rPr lang="sv-SE" sz="2800" dirty="0"/>
              <a:t>Minskad administration (förslag rörande intyg och signeringskrav)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  <a:p>
            <a:endParaRPr lang="sv-SE" sz="2800" dirty="0"/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Nästa steg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172863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heme/theme1.xml><?xml version="1.0" encoding="utf-8"?>
<a:theme xmlns:a="http://schemas.openxmlformats.org/drawingml/2006/main" name="Regeringskansliet">
  <a:themeElements>
    <a:clrScheme name="Regeringskansliet">
      <a:dk1>
        <a:sysClr val="windowText" lastClr="000000"/>
      </a:dk1>
      <a:lt1>
        <a:sysClr val="window" lastClr="FFFFFF"/>
      </a:lt1>
      <a:dk2>
        <a:srgbClr val="716B5F"/>
      </a:dk2>
      <a:lt2>
        <a:srgbClr val="DFDDD9"/>
      </a:lt2>
      <a:accent1>
        <a:srgbClr val="1A3050"/>
      </a:accent1>
      <a:accent2>
        <a:srgbClr val="DFDDD9"/>
      </a:accent2>
      <a:accent3>
        <a:srgbClr val="467199"/>
      </a:accent3>
      <a:accent4>
        <a:srgbClr val="A0B6C9"/>
      </a:accent4>
      <a:accent5>
        <a:srgbClr val="716B5F"/>
      </a:accent5>
      <a:accent6>
        <a:srgbClr val="E0E7EE"/>
      </a:accent6>
      <a:hlink>
        <a:srgbClr val="0563C1"/>
      </a:hlink>
      <a:folHlink>
        <a:srgbClr val="954F72"/>
      </a:folHlink>
    </a:clrScheme>
    <a:fontScheme name="Regeringskansl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eringskansliet svenska.potx" id="{ACCB8887-2861-4A9C-A4CD-A72A7487C532}" vid="{1AE254D8-5B8D-4F5F-8E0F-78C43DA61D1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46d94c0acf84ab9a79866a9d8b1905f xmlns="3e4b1baf-8638-485d-ad5b-928f2b1c5893">
      <Terms xmlns="http://schemas.microsoft.com/office/infopath/2007/PartnerControls"/>
    </k46d94c0acf84ab9a79866a9d8b1905f>
    <Nyckelord xmlns="3e4b1baf-8638-485d-ad5b-928f2b1c5893" xsi:nil="true"/>
    <TaxCatchAll xmlns="3e4b1baf-8638-485d-ad5b-928f2b1c5893"/>
    <c9cd366cc722410295b9eacffbd73909 xmlns="3e4b1baf-8638-485d-ad5b-928f2b1c5893">
      <Terms xmlns="http://schemas.microsoft.com/office/infopath/2007/PartnerControls"/>
    </c9cd366cc722410295b9eacffbd73909>
    <Diarienummer xmlns="3e4b1baf-8638-485d-ad5b-928f2b1c5893" xsi:nil="true"/>
    <Sekretess xmlns="3e4b1baf-8638-485d-ad5b-928f2b1c5893" xsi:nil="true"/>
    <_dlc_DocId xmlns="3e4b1baf-8638-485d-ad5b-928f2b1c5893">PA3M3QDN6J7K-864754311-821</_dlc_DocId>
    <_dlc_DocIdUrl xmlns="3e4b1baf-8638-485d-ad5b-928f2b1c5893">
      <Url>http://rkdhs-kom/yta/S_2017_01/_layouts/DocIdRedir.aspx?ID=PA3M3QDN6J7K-864754311-821</Url>
      <Description>PA3M3QDN6J7K-864754311-821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RKDokument" ma:contentTypeID="0x01010053E1D612BA3F4E21AA250ECD751942B300E24A1D54A3AC8D43BD128D8947263E8B" ma:contentTypeVersion="7" ma:contentTypeDescription="Skapa ett nytt dokument." ma:contentTypeScope="" ma:versionID="c051bf09837eb51ddddc45685c8fbf96">
  <xsd:schema xmlns:xsd="http://www.w3.org/2001/XMLSchema" xmlns:xs="http://www.w3.org/2001/XMLSchema" xmlns:p="http://schemas.microsoft.com/office/2006/metadata/properties" xmlns:ns2="3e4b1baf-8638-485d-ad5b-928f2b1c5893" targetNamespace="http://schemas.microsoft.com/office/2006/metadata/properties" ma:root="true" ma:fieldsID="85611149f326bcd7b5dcd190894cd6ce" ns2:_="">
    <xsd:import namespace="3e4b1baf-8638-485d-ad5b-928f2b1c589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k46d94c0acf84ab9a79866a9d8b1905f" minOccurs="0"/>
                <xsd:element ref="ns2:TaxCatchAll" minOccurs="0"/>
                <xsd:element ref="ns2:TaxCatchAllLabel" minOccurs="0"/>
                <xsd:element ref="ns2:c9cd366cc722410295b9eacffbd73909" minOccurs="0"/>
                <xsd:element ref="ns2:Diarienummer" minOccurs="0"/>
                <xsd:element ref="ns2:Nyckelord" minOccurs="0"/>
                <xsd:element ref="ns2:Sekretes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4b1baf-8638-485d-ad5b-928f2b1c589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Spara ID" ma:description="Behåll ID vid tillägg." ma:hidden="true" ma:internalName="_dlc_DocIdPersistId" ma:readOnly="true">
      <xsd:simpleType>
        <xsd:restriction base="dms:Boolean"/>
      </xsd:simpleType>
    </xsd:element>
    <xsd:element name="k46d94c0acf84ab9a79866a9d8b1905f" ma:index="11" nillable="true" ma:taxonomy="true" ma:internalName="k46d94c0acf84ab9a79866a9d8b1905f" ma:taxonomyFieldName="Departementsenhet" ma:displayName="Departement/enhet" ma:fieldId="{446d94c0-acf8-4ab9-a798-66a9d8b1905f}" ma:sspId="c94f65f0-adaa-4e77-b268-a4f99eefe5fc" ma:termSetId="45ad205f-092c-4ea4-aa45-736caa0a319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Global taxonomikolumn" ma:description="" ma:hidden="true" ma:list="{a4b18408-79be-437a-a908-5fe6ab18a03a}" ma:internalName="TaxCatchAll" ma:showField="CatchAllData" ma:web="3e4b1baf-8638-485d-ad5b-928f2b1c58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Global taxonomikolumn1" ma:description="" ma:hidden="true" ma:list="{a4b18408-79be-437a-a908-5fe6ab18a03a}" ma:internalName="TaxCatchAllLabel" ma:readOnly="true" ma:showField="CatchAllDataLabel" ma:web="3e4b1baf-8638-485d-ad5b-928f2b1c58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9cd366cc722410295b9eacffbd73909" ma:index="15" nillable="true" ma:taxonomy="true" ma:internalName="c9cd366cc722410295b9eacffbd73909" ma:taxonomyFieldName="Aktivitetskategori" ma:displayName="Aktivitetskategori" ma:fieldId="{c9cd366c-c722-4102-95b9-eacffbd73909}" ma:sspId="c94f65f0-adaa-4e77-b268-a4f99eefe5fc" ma:termSetId="87ed9f0f-1fdd-47f5-a4b5-c96124763a1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iarienummer" ma:index="17" nillable="true" ma:displayName="Diarienummer" ma:description="" ma:internalName="Diarienummer">
      <xsd:simpleType>
        <xsd:restriction base="dms:Text"/>
      </xsd:simpleType>
    </xsd:element>
    <xsd:element name="Nyckelord" ma:index="18" nillable="true" ma:displayName="Nyckelord" ma:description="" ma:internalName="Nyckelord">
      <xsd:simpleType>
        <xsd:restriction base="dms:Text"/>
      </xsd:simpleType>
    </xsd:element>
    <xsd:element name="Sekretess" ma:index="19" nillable="true" ma:displayName="Sekretess m.m." ma:description="Dokumentet innehåller uppgifter som kan antas vara hemliga enligt SekrL eller som är mycket skyddsvärda av någon annan anledning." ma:internalName="Sekretess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5479EF9-D11C-4D14-B68D-045958D9A4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5F6A04-B91E-4FEC-932C-E9084A98C1E2}">
  <ds:schemaRefs>
    <ds:schemaRef ds:uri="http://purl.org/dc/elements/1.1/"/>
    <ds:schemaRef ds:uri="http://schemas.openxmlformats.org/package/2006/metadata/core-properties"/>
    <ds:schemaRef ds:uri="http://purl.org/dc/terms/"/>
    <ds:schemaRef ds:uri="3e4b1baf-8638-485d-ad5b-928f2b1c5893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4FF0AB5-A235-4257-8741-C6D3CE735B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4b1baf-8638-485d-ad5b-928f2b1c58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1E9B2F6-8DB2-431E-B419-7B6F4B08E87E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559</Words>
  <Application>Microsoft Office PowerPoint</Application>
  <PresentationFormat>Bredbild</PresentationFormat>
  <Paragraphs>130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6" baseType="lpstr">
      <vt:lpstr>Arial</vt:lpstr>
      <vt:lpstr>Calibri</vt:lpstr>
      <vt:lpstr>Regeringskansliet</vt:lpstr>
      <vt:lpstr>Samordnad utveckling för god och nära vård S2017:01</vt:lpstr>
      <vt:lpstr>Uppdrag – samordnad omstrukturering (1)</vt:lpstr>
      <vt:lpstr>Uppdrag – samordnad omstrukturering (2)</vt:lpstr>
      <vt:lpstr>Utredningens tidsramar</vt:lpstr>
      <vt:lpstr>Bakgrund – behov av förändring</vt:lpstr>
      <vt:lpstr>Utredningens referensgrupper</vt:lpstr>
      <vt:lpstr>Delbetänkandets upplägg</vt:lpstr>
      <vt:lpstr>Målbild och färdplan – förslag</vt:lpstr>
      <vt:lpstr>Nästa steg</vt:lpstr>
      <vt:lpstr>Primärvårdens nationella uppdrag – hittills infångat</vt:lpstr>
      <vt:lpstr>Utgångspunkter</vt:lpstr>
      <vt:lpstr>Det prehospitala perspektivet</vt:lpstr>
      <vt:lpstr>Följ utredningen/kontakta oss via:</vt:lpstr>
    </vt:vector>
  </TitlesOfParts>
  <Company>Regeringskansliet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Nergårdh</dc:creator>
  <cp:lastModifiedBy>Anders Sandvik</cp:lastModifiedBy>
  <cp:revision>172</cp:revision>
  <dcterms:created xsi:type="dcterms:W3CDTF">2015-05-29T11:31:33Z</dcterms:created>
  <dcterms:modified xsi:type="dcterms:W3CDTF">2018-03-09T09:49:49Z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RK</vt:lpwstr>
  </property>
  <property fmtid="{D5CDD505-2E9C-101B-9397-08002B2CF9AE}" pid="3" name="ContentTypeId">
    <vt:lpwstr>0x01010053E1D612BA3F4E21AA250ECD751942B300E24A1D54A3AC8D43BD128D8947263E8B</vt:lpwstr>
  </property>
  <property fmtid="{D5CDD505-2E9C-101B-9397-08002B2CF9AE}" pid="4" name="Departementsenhet">
    <vt:lpwstr/>
  </property>
  <property fmtid="{D5CDD505-2E9C-101B-9397-08002B2CF9AE}" pid="5" name="Aktivitetskategori">
    <vt:lpwstr/>
  </property>
  <property fmtid="{D5CDD505-2E9C-101B-9397-08002B2CF9AE}" pid="6" name="_dlc_DocIdItemGuid">
    <vt:lpwstr>33b6dc8a-7e2f-4af2-9bee-bf2755d72ed0</vt:lpwstr>
  </property>
</Properties>
</file>