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2" r:id="rId2"/>
    <p:sldId id="273" r:id="rId3"/>
    <p:sldId id="275" r:id="rId4"/>
    <p:sldId id="257" r:id="rId5"/>
    <p:sldId id="268" r:id="rId6"/>
    <p:sldId id="259" r:id="rId7"/>
    <p:sldId id="261" r:id="rId8"/>
    <p:sldId id="260" r:id="rId9"/>
    <p:sldId id="276" r:id="rId10"/>
    <p:sldId id="263" r:id="rId11"/>
    <p:sldId id="264" r:id="rId12"/>
    <p:sldId id="271" r:id="rId13"/>
    <p:sldId id="258" r:id="rId14"/>
    <p:sldId id="269" r:id="rId15"/>
    <p:sldId id="262" r:id="rId16"/>
    <p:sldId id="265" r:id="rId17"/>
    <p:sldId id="274" r:id="rId18"/>
    <p:sldId id="266" r:id="rId19"/>
    <p:sldId id="270" r:id="rId20"/>
    <p:sldId id="267" r:id="rId21"/>
    <p:sldId id="25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4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E42859-E1B7-4B47-A0DC-CE42344CC8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Vägen till samvetsfrihet inom offentlig verksamhet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3583181-6052-4E33-AF25-F12E3B12A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7692" y="3602038"/>
            <a:ext cx="8030307" cy="1655762"/>
          </a:xfrm>
        </p:spPr>
        <p:txBody>
          <a:bodyPr>
            <a:normAutofit lnSpcReduction="10000"/>
          </a:bodyPr>
          <a:lstStyle/>
          <a:p>
            <a:r>
              <a:rPr lang="sv-SE" sz="2400" dirty="0"/>
              <a:t>Susanne </a:t>
            </a:r>
            <a:r>
              <a:rPr lang="sv-SE" sz="2400" dirty="0" err="1"/>
              <a:t>wigorts</a:t>
            </a:r>
            <a:r>
              <a:rPr lang="sv-SE" sz="2400" dirty="0"/>
              <a:t> </a:t>
            </a:r>
            <a:r>
              <a:rPr lang="sv-SE" sz="2400" dirty="0" err="1"/>
              <a:t>yngvesson</a:t>
            </a:r>
            <a:endParaRPr lang="sv-SE" sz="2400" dirty="0"/>
          </a:p>
          <a:p>
            <a:r>
              <a:rPr lang="sv-SE" sz="2400" dirty="0"/>
              <a:t>Docent i etik, Lektor i systematisk teologi och MR</a:t>
            </a:r>
          </a:p>
          <a:p>
            <a:r>
              <a:rPr lang="sv-SE" sz="2400" dirty="0"/>
              <a:t>Teologiska högskolan </a:t>
            </a:r>
            <a:r>
              <a:rPr lang="sv-SE" sz="2400" dirty="0" err="1"/>
              <a:t>stockholm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599855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Samvetet aktiveras när något av avgörande betydelse står på spel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1"/>
          </p:nvPr>
        </p:nvSpPr>
        <p:spPr>
          <a:xfrm>
            <a:off x="1701338" y="2249486"/>
            <a:ext cx="4882342" cy="40293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”Den mänskliga frihetens rätta område…omfattar för det första samvetets inre rike; det kräver samvetsfrihet i ordets mest omfattande mening, frihet att tänka och känna, absolut frihet att hysa och inta vilken ståndpunkt som helst i alla praktiska eller teoretiska, vetenskapliga, moraliska eller teologiska frågor.”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3452553" y="162375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pic>
        <p:nvPicPr>
          <p:cNvPr id="1026" name="Picture 2" descr="https://tse2.mm.bing.net/th?id=OIP.Mb95a4531256076b280294cc6e2f6fc06o1&amp;pid=15.1&amp;P=0&amp;w=300&amp;h=3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9657" y="2432366"/>
            <a:ext cx="23241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ruta 7"/>
          <p:cNvSpPr txBox="1"/>
          <p:nvPr/>
        </p:nvSpPr>
        <p:spPr>
          <a:xfrm>
            <a:off x="7182196" y="5414356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John Stuart Mill (1806-73)</a:t>
            </a:r>
          </a:p>
        </p:txBody>
      </p:sp>
    </p:spTree>
    <p:extLst>
      <p:ext uri="{BB962C8B-B14F-4D97-AF65-F5344CB8AC3E}">
        <p14:creationId xmlns:p14="http://schemas.microsoft.com/office/powerpoint/2010/main" val="3287558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Tolkning av samvetet I ART 18, </a:t>
            </a:r>
            <a:r>
              <a:rPr lang="sv-SE" dirty="0" err="1"/>
              <a:t>udhr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669280" y="2022764"/>
            <a:ext cx="4427913" cy="426165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2800" dirty="0"/>
              <a:t>”…det spelar ingen roll om samvetet har rätt eller fel. Det ligger inte inom ramen för samhällets eller statens kompetens att avgöra huruvida samvetet har rätt eller fel.”</a:t>
            </a:r>
          </a:p>
          <a:p>
            <a:pPr marL="0" indent="0" algn="r">
              <a:buNone/>
            </a:pPr>
            <a:r>
              <a:rPr lang="sv-SE" sz="2000" dirty="0"/>
              <a:t>John Courtney Murray </a:t>
            </a:r>
            <a:br>
              <a:rPr lang="sv-SE" sz="2000" dirty="0"/>
            </a:br>
            <a:r>
              <a:rPr lang="sv-SE" sz="2000" dirty="0"/>
              <a:t>(1904-67)</a:t>
            </a:r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878835" y="2197847"/>
            <a:ext cx="3092175" cy="4086575"/>
          </a:xfrm>
        </p:spPr>
      </p:pic>
    </p:spTree>
    <p:extLst>
      <p:ext uri="{BB962C8B-B14F-4D97-AF65-F5344CB8AC3E}">
        <p14:creationId xmlns:p14="http://schemas.microsoft.com/office/powerpoint/2010/main" val="291943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Mot bakgrund av världskrigen</a:t>
            </a:r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85106" y="2524919"/>
            <a:ext cx="4191000" cy="2990850"/>
          </a:xfrm>
        </p:spPr>
      </p:pic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2665828"/>
            <a:ext cx="4875211" cy="3125372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Nürnbergrättegångarna (1945-46)</a:t>
            </a:r>
          </a:p>
          <a:p>
            <a:pPr marL="0" indent="0">
              <a:buNone/>
            </a:pPr>
            <a:r>
              <a:rPr lang="sv-SE" dirty="0"/>
              <a:t>Brott mot mänskligheten (mord, utrotning, slaveri, deportation).</a:t>
            </a:r>
          </a:p>
          <a:p>
            <a:pPr marL="0" indent="0">
              <a:buNone/>
            </a:pPr>
            <a:r>
              <a:rPr lang="sv-SE" dirty="0"/>
              <a:t>”Världssamvete”</a:t>
            </a:r>
          </a:p>
        </p:txBody>
      </p:sp>
    </p:spTree>
    <p:extLst>
      <p:ext uri="{BB962C8B-B14F-4D97-AF65-F5344CB8AC3E}">
        <p14:creationId xmlns:p14="http://schemas.microsoft.com/office/powerpoint/2010/main" val="1522740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Visselblåsaren – nödvändig eller bara obekväm?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2800" dirty="0">
                <a:solidFill>
                  <a:srgbClr val="FFC000"/>
                </a:solidFill>
              </a:rPr>
              <a:t>Edward </a:t>
            </a:r>
            <a:r>
              <a:rPr lang="sv-SE" sz="2800" dirty="0" err="1">
                <a:solidFill>
                  <a:srgbClr val="FFC000"/>
                </a:solidFill>
              </a:rPr>
              <a:t>Snowden</a:t>
            </a:r>
            <a:r>
              <a:rPr lang="sv-SE" sz="2800" dirty="0">
                <a:solidFill>
                  <a:srgbClr val="FFC000"/>
                </a:solidFill>
              </a:rPr>
              <a:t> som släppte sekretessbelagd information.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 Står konsekvenserna i proportion till straffet?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 När bör lagen skydda enskilda som bryter mot t ex sekretess eller avtalade regler?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2800" dirty="0">
                <a:solidFill>
                  <a:srgbClr val="FFC000"/>
                </a:solidFill>
              </a:rPr>
              <a:t>Barnmorskan som inte ville medverka vid abortingrepp.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Bör vi alltid följa vad som ingår i arbetsuppgifterna?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Är det relevant att skilja mellan primära och sekundära uppgifter i yrket?</a:t>
            </a:r>
          </a:p>
        </p:txBody>
      </p:sp>
    </p:spTree>
    <p:extLst>
      <p:ext uri="{BB962C8B-B14F-4D97-AF65-F5344CB8AC3E}">
        <p14:creationId xmlns:p14="http://schemas.microsoft.com/office/powerpoint/2010/main" val="283274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149322"/>
          </a:xfrm>
        </p:spPr>
        <p:txBody>
          <a:bodyPr/>
          <a:lstStyle/>
          <a:p>
            <a:r>
              <a:rPr lang="sv-SE" dirty="0"/>
              <a:t>FRIHET ELLER STRAFF?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141412" y="1878676"/>
            <a:ext cx="9315999" cy="42339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Den som agerar efter sin samvetsövertygelse kan </a:t>
            </a:r>
            <a:r>
              <a:rPr lang="sv-SE" dirty="0">
                <a:solidFill>
                  <a:srgbClr val="FFFF00"/>
                </a:solidFill>
              </a:rPr>
              <a:t>inte alltid räkna med att samhället ska skydda </a:t>
            </a:r>
            <a:r>
              <a:rPr lang="sv-SE" dirty="0"/>
              <a:t>personen. Den som agerar efter sitt samvete bör också vara beredd att ta sitt straff (fängelse, avsked, omplacering…).</a:t>
            </a:r>
          </a:p>
          <a:p>
            <a:pPr marL="0" indent="0">
              <a:buNone/>
            </a:pPr>
            <a:r>
              <a:rPr lang="sv-SE" dirty="0"/>
              <a:t>Staten har, å andra sidan, en </a:t>
            </a:r>
            <a:r>
              <a:rPr lang="sv-SE" dirty="0">
                <a:solidFill>
                  <a:srgbClr val="FFFF00"/>
                </a:solidFill>
              </a:rPr>
              <a:t>skyldighet att garantera medborgarnas rättigheter</a:t>
            </a:r>
            <a:r>
              <a:rPr lang="sv-SE" dirty="0"/>
              <a:t>. Samvetsfrihet ska alltså skyddas inom vissa gränser. Olika stater tolkar detta på olika sätt vilket i praktiken kan betyda att en barnmorska i Norge skyddas av en samvetsklausul i vården, medan en barnmorska i Sverige inte gör det enligt Resolution 1763.</a:t>
            </a:r>
          </a:p>
        </p:txBody>
      </p:sp>
    </p:spTree>
    <p:extLst>
      <p:ext uri="{BB962C8B-B14F-4D97-AF65-F5344CB8AC3E}">
        <p14:creationId xmlns:p14="http://schemas.microsoft.com/office/powerpoint/2010/main" val="113858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Artikel 18 i UDHR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41410" y="1878676"/>
            <a:ext cx="4878389" cy="42117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Var och en har rätt till tankefrihet, samvetsfrihet och religionsfrihet. Denna rätt innefattar frihet att byta religion och trosuppfattning och att, ensam eller i gemenskap med andra, offentligen eller enskilt, utöva sin religion eller trosuppfattning genom undervisning, andaktsutövning, gudstjänst och religiösa sedvänjor.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78676"/>
            <a:ext cx="4875211" cy="4267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>
                <a:solidFill>
                  <a:srgbClr val="FFC000"/>
                </a:solidFill>
              </a:rPr>
              <a:t>Undantagen i ECHR, 9.2:</a:t>
            </a:r>
          </a:p>
          <a:p>
            <a:pPr marL="0" indent="0">
              <a:buNone/>
            </a:pPr>
            <a:r>
              <a:rPr lang="sv-SE" dirty="0"/>
              <a:t>Friheten…får endast underkastas sådana inskränkningar som är föreskrivna i lag och som i ett demokratiskt samhälle är </a:t>
            </a:r>
            <a:r>
              <a:rPr lang="sv-SE" dirty="0">
                <a:solidFill>
                  <a:srgbClr val="FFC000"/>
                </a:solidFill>
              </a:rPr>
              <a:t>nödvändiga med hänsyn till den allmänna säkerheten eller till skydd för allmän ordning, hälsa eller moral eller till skydd för andra personers fri- och rättigheter.</a:t>
            </a:r>
          </a:p>
        </p:txBody>
      </p:sp>
    </p:spTree>
    <p:extLst>
      <p:ext uri="{BB962C8B-B14F-4D97-AF65-F5344CB8AC3E}">
        <p14:creationId xmlns:p14="http://schemas.microsoft.com/office/powerpoint/2010/main" val="404621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Är burkinin ett hot mot den allmänna säkerheten?</a:t>
            </a:r>
          </a:p>
        </p:txBody>
      </p:sp>
      <p:pic>
        <p:nvPicPr>
          <p:cNvPr id="6" name="Platshållare för innehåll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1779" y="2024404"/>
            <a:ext cx="6163664" cy="4109109"/>
          </a:xfrm>
        </p:spPr>
      </p:pic>
    </p:spTree>
    <p:extLst>
      <p:ext uri="{BB962C8B-B14F-4D97-AF65-F5344CB8AC3E}">
        <p14:creationId xmlns:p14="http://schemas.microsoft.com/office/powerpoint/2010/main" val="178310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AD4A53-D6BA-4503-AF33-02FDA6D5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 går gränsen för vad följande yrkesgrupper bör få frihet till i arbetet?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88EDB9-2F5B-4979-AD87-4A1FE5101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Ambulansförare i turban eller </a:t>
            </a:r>
            <a:r>
              <a:rPr lang="sv-SE" dirty="0" err="1"/>
              <a:t>niqab</a:t>
            </a:r>
            <a:r>
              <a:rPr lang="sv-SE" dirty="0"/>
              <a:t>?</a:t>
            </a:r>
          </a:p>
          <a:p>
            <a:r>
              <a:rPr lang="sv-SE" dirty="0"/>
              <a:t>Tjänstemän i socialtjänsten som inte vill hälsa i hand?</a:t>
            </a:r>
          </a:p>
          <a:p>
            <a:r>
              <a:rPr lang="sv-SE" dirty="0"/>
              <a:t>Tjänstemän som möter människor som inte vill hälsa i hand?</a:t>
            </a:r>
          </a:p>
          <a:p>
            <a:r>
              <a:rPr lang="sv-SE" dirty="0"/>
              <a:t>Vårdpersonal som inte vill visa hud och därför bära engångsärmar?</a:t>
            </a:r>
          </a:p>
          <a:p>
            <a:r>
              <a:rPr lang="sv-SE" dirty="0"/>
              <a:t>Barnmorskor som inte vill medverka vid abort?</a:t>
            </a:r>
          </a:p>
          <a:p>
            <a:r>
              <a:rPr lang="sv-SE" dirty="0"/>
              <a:t>Psykologer som är motståndare till homosexuella relationer men ändå vill ge rådgivning till homosexuella par?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3117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4000" dirty="0"/>
              <a:t>Är religiösa symboler ett hot </a:t>
            </a:r>
            <a:br>
              <a:rPr lang="sv-SE" sz="4000" dirty="0"/>
            </a:br>
            <a:r>
              <a:rPr lang="sv-SE" sz="4000" dirty="0"/>
              <a:t>mot hälsa eller moral?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1539" y="2416334"/>
            <a:ext cx="3470031" cy="2162700"/>
          </a:xfr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122" y="2435384"/>
            <a:ext cx="3215475" cy="214365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2169" y="2397284"/>
            <a:ext cx="3498782" cy="218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79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9449" y="3895899"/>
            <a:ext cx="4488108" cy="2540726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Bör vi få hälsa hur vi vill – </a:t>
            </a:r>
            <a:br>
              <a:rPr lang="sv-SE" dirty="0"/>
            </a:br>
            <a:r>
              <a:rPr lang="sv-SE" dirty="0"/>
              <a:t>hemma eller på jobbet?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08044" y="2367848"/>
            <a:ext cx="3531993" cy="2337156"/>
          </a:xfrm>
        </p:spPr>
      </p:pic>
      <p:sp>
        <p:nvSpPr>
          <p:cNvPr id="5" name="Pratbubbla: oval 4"/>
          <p:cNvSpPr/>
          <p:nvPr/>
        </p:nvSpPr>
        <p:spPr>
          <a:xfrm>
            <a:off x="7786467" y="1579419"/>
            <a:ext cx="3729431" cy="2039388"/>
          </a:xfrm>
          <a:prstGeom prst="wedgeEllipseCallout">
            <a:avLst>
              <a:gd name="adj1" fmla="val -25950"/>
              <a:gd name="adj2" fmla="val 843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8264769" y="2056015"/>
            <a:ext cx="27160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I Sverige hälsar man på varandra. Man tar både kvinnor och män i handen.</a:t>
            </a:r>
          </a:p>
          <a:p>
            <a:pPr algn="r"/>
            <a:r>
              <a:rPr lang="sv-SE" dirty="0">
                <a:solidFill>
                  <a:schemeClr val="bg1"/>
                </a:solidFill>
              </a:rPr>
              <a:t>(april 2016)</a:t>
            </a:r>
          </a:p>
        </p:txBody>
      </p:sp>
    </p:spTree>
    <p:extLst>
      <p:ext uri="{BB962C8B-B14F-4D97-AF65-F5344CB8AC3E}">
        <p14:creationId xmlns:p14="http://schemas.microsoft.com/office/powerpoint/2010/main" val="2317986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ECB09BED-BBD4-41E5-BB37-6D7875C3BC96}"/>
              </a:ext>
            </a:extLst>
          </p:cNvPr>
          <p:cNvSpPr/>
          <p:nvPr/>
        </p:nvSpPr>
        <p:spPr>
          <a:xfrm>
            <a:off x="2050473" y="1651462"/>
            <a:ext cx="747037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200" b="1" dirty="0"/>
              <a:t>Artikel 1 (UDHR)</a:t>
            </a:r>
            <a:br>
              <a:rPr lang="sv-SE" sz="3200" dirty="0"/>
            </a:br>
            <a:r>
              <a:rPr lang="sv-SE" sz="3200" dirty="0"/>
              <a:t>Alla människor är födda fria och lika i värde och rättigheter. De har utrustats med förnuft och samvete och bör handla gentemot varandra i en anda av gemenskap.</a:t>
            </a:r>
          </a:p>
        </p:txBody>
      </p:sp>
    </p:spTree>
    <p:extLst>
      <p:ext uri="{BB962C8B-B14F-4D97-AF65-F5344CB8AC3E}">
        <p14:creationId xmlns:p14="http://schemas.microsoft.com/office/powerpoint/2010/main" val="11611483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Pragmatiska lösningar: snut i slöja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4096" y="1866602"/>
            <a:ext cx="3219795" cy="4255236"/>
          </a:xfr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6057" y="2654470"/>
            <a:ext cx="5292306" cy="245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452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Frihet till samvete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2655736" y="3602038"/>
            <a:ext cx="8012263" cy="1655762"/>
          </a:xfrm>
        </p:spPr>
        <p:txBody>
          <a:bodyPr/>
          <a:lstStyle/>
          <a:p>
            <a:r>
              <a:rPr lang="sv-SE" dirty="0"/>
              <a:t>Susanne Wigorts Yngvesson</a:t>
            </a:r>
          </a:p>
          <a:p>
            <a:r>
              <a:rPr lang="sv-SE" dirty="0"/>
              <a:t>Docent i etik</a:t>
            </a:r>
          </a:p>
          <a:p>
            <a:r>
              <a:rPr lang="sv-SE" dirty="0"/>
              <a:t>Teologiska högskolan </a:t>
            </a:r>
            <a:r>
              <a:rPr lang="sv-SE" dirty="0" err="1"/>
              <a:t>stockholm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10938104" y="1932930"/>
            <a:ext cx="3792765" cy="3354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pic>
        <p:nvPicPr>
          <p:cNvPr id="1026" name="Picture 2" descr="Frihet till samve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304" y="1197505"/>
            <a:ext cx="2993058" cy="4839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017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633472" y="1536192"/>
            <a:ext cx="54376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Den universella rättigheten ska tolkas i förhållande till nationella och internationella lagar, konventioner och sedvänjor.</a:t>
            </a:r>
          </a:p>
          <a:p>
            <a:endParaRPr lang="sv-SE" sz="2800" dirty="0"/>
          </a:p>
          <a:p>
            <a:r>
              <a:rPr lang="sv-SE" sz="2800" dirty="0"/>
              <a:t>I Sverige t ex grundlagen, specifika lagar om arbetsrätt, prejudikat från DO och Europadomstolen.</a:t>
            </a:r>
          </a:p>
        </p:txBody>
      </p:sp>
    </p:spTree>
    <p:extLst>
      <p:ext uri="{BB962C8B-B14F-4D97-AF65-F5344CB8AC3E}">
        <p14:creationId xmlns:p14="http://schemas.microsoft.com/office/powerpoint/2010/main" val="3950426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2000"/>
                <a:satMod val="150000"/>
                <a:lumMod val="15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En bild som visar elektronik&#10;&#10;Beskrivning genererad med hög exakthet">
            <a:extLst>
              <a:ext uri="{FF2B5EF4-FFF2-40B4-BE49-F238E27FC236}">
                <a16:creationId xmlns:a16="http://schemas.microsoft.com/office/drawing/2014/main" id="{28A3A3B9-997D-4A03-90FD-7BAB2C8E423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1FC32202-9DB3-4AA3-84CF-1815EE5B651F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610571FD-687E-4644-8056-769F83C33ABA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F88B2CF-ADC0-4A56-892C-000F69B18DA2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E45960F-3218-447D-883A-C08178DE9245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1F453801-3FA6-4C22-A60E-BD42060BE395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F7A3FDF-EF1E-4416-93D8-BEEC2D2728AD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A0262584-CA5B-40E4-9E09-F706814FB65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2040526A-3336-4659-98D5-8081420A163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A96F4D67-AE70-4F26-936F-33B1EECE13DC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D0286AA7-8949-4283-A576-761C498ED16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18191F3A-48A8-494E-9F62-D51AFC156DC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768EF614-CED7-4DD9-953A-597F461A6191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606F1DE5-83D5-4039-9A6D-EB25D3252AEC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06020DA-FF9F-4FB8-BB32-B9D8EFA39DA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2795D7C4-DFEE-4662-86B5-CFB805A7B559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81808701-AC94-4B89-BEF0-9ADD3C3EE8A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73B7EF27-3D88-4BBC-B168-39790455BBA0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DB6DF57F-9E1D-4C2B-8018-505EED19D538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3A927F03-78D5-4416-926D-45A7B7048B9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DD58AFB-FAF7-4121-B559-BEB9875230D0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68EE3C08-B83B-46C8-9D96-E7FB7EA41A73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D021DD5-2C00-4FF3-8DD9-1B39F3C06C7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348C6317-3127-400A-B4A7-48F1DB5DF3C6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3172227C-EC8B-4221-88C4-1D3B4401DFA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5511E763-C729-4F3F-8F23-BA0C2490BF5F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561F5B46-071F-45A5-B5CC-F46EDB1ACEB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AED43814-B7B1-4BB4-950C-590667FB193B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C415CA85-B951-4B2F-9EEA-22EE1072836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2">
              <a:extLst>
                <a:ext uri="{FF2B5EF4-FFF2-40B4-BE49-F238E27FC236}">
                  <a16:creationId xmlns:a16="http://schemas.microsoft.com/office/drawing/2014/main" id="{53558B9E-293E-41A2-83C3-9D850825E880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Rectangle 33">
              <a:extLst>
                <a:ext uri="{FF2B5EF4-FFF2-40B4-BE49-F238E27FC236}">
                  <a16:creationId xmlns:a16="http://schemas.microsoft.com/office/drawing/2014/main" id="{88ACCEEA-CE41-4CC3-8DCD-E50BD48D417A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0" name="Freeform 34">
              <a:extLst>
                <a:ext uri="{FF2B5EF4-FFF2-40B4-BE49-F238E27FC236}">
                  <a16:creationId xmlns:a16="http://schemas.microsoft.com/office/drawing/2014/main" id="{5E0C103C-AE76-4E6D-BC01-38DE5C5C3644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35">
              <a:extLst>
                <a:ext uri="{FF2B5EF4-FFF2-40B4-BE49-F238E27FC236}">
                  <a16:creationId xmlns:a16="http://schemas.microsoft.com/office/drawing/2014/main" id="{64E447C7-C1C5-499C-BFCF-4267C40220D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6">
              <a:extLst>
                <a:ext uri="{FF2B5EF4-FFF2-40B4-BE49-F238E27FC236}">
                  <a16:creationId xmlns:a16="http://schemas.microsoft.com/office/drawing/2014/main" id="{11D27CBD-D97C-4C8A-8B9F-12039830E39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7">
              <a:extLst>
                <a:ext uri="{FF2B5EF4-FFF2-40B4-BE49-F238E27FC236}">
                  <a16:creationId xmlns:a16="http://schemas.microsoft.com/office/drawing/2014/main" id="{0277E892-FF91-4A92-B6E8-56CD1167880A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8">
              <a:extLst>
                <a:ext uri="{FF2B5EF4-FFF2-40B4-BE49-F238E27FC236}">
                  <a16:creationId xmlns:a16="http://schemas.microsoft.com/office/drawing/2014/main" id="{754DA1E7-F0A0-493A-853E-948B8381F02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9">
              <a:extLst>
                <a:ext uri="{FF2B5EF4-FFF2-40B4-BE49-F238E27FC236}">
                  <a16:creationId xmlns:a16="http://schemas.microsoft.com/office/drawing/2014/main" id="{00F63C47-C769-464A-AA57-B7AEE8CD5E3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40">
              <a:extLst>
                <a:ext uri="{FF2B5EF4-FFF2-40B4-BE49-F238E27FC236}">
                  <a16:creationId xmlns:a16="http://schemas.microsoft.com/office/drawing/2014/main" id="{7EFBD469-737A-434F-B848-A89333AD37CD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1">
              <a:extLst>
                <a:ext uri="{FF2B5EF4-FFF2-40B4-BE49-F238E27FC236}">
                  <a16:creationId xmlns:a16="http://schemas.microsoft.com/office/drawing/2014/main" id="{4396DA9A-8E7D-445A-B7E0-92D16F1F097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2">
              <a:extLst>
                <a:ext uri="{FF2B5EF4-FFF2-40B4-BE49-F238E27FC236}">
                  <a16:creationId xmlns:a16="http://schemas.microsoft.com/office/drawing/2014/main" id="{B3702C58-7DD4-4725-95BD-DF151FF2D21A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3">
              <a:extLst>
                <a:ext uri="{FF2B5EF4-FFF2-40B4-BE49-F238E27FC236}">
                  <a16:creationId xmlns:a16="http://schemas.microsoft.com/office/drawing/2014/main" id="{089E3BA3-84FA-412A-8EC1-2C2B5757255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4">
              <a:extLst>
                <a:ext uri="{FF2B5EF4-FFF2-40B4-BE49-F238E27FC236}">
                  <a16:creationId xmlns:a16="http://schemas.microsoft.com/office/drawing/2014/main" id="{A6630E8E-3552-44DC-819B-0E2FD0854380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Rectangle 45">
              <a:extLst>
                <a:ext uri="{FF2B5EF4-FFF2-40B4-BE49-F238E27FC236}">
                  <a16:creationId xmlns:a16="http://schemas.microsoft.com/office/drawing/2014/main" id="{2705026F-757A-46C6-8C54-39E3487B042D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2" name="Freeform 46">
              <a:extLst>
                <a:ext uri="{FF2B5EF4-FFF2-40B4-BE49-F238E27FC236}">
                  <a16:creationId xmlns:a16="http://schemas.microsoft.com/office/drawing/2014/main" id="{124A7C73-AEF0-4334-8873-E7789302A4A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3" name="Freeform 47">
              <a:extLst>
                <a:ext uri="{FF2B5EF4-FFF2-40B4-BE49-F238E27FC236}">
                  <a16:creationId xmlns:a16="http://schemas.microsoft.com/office/drawing/2014/main" id="{329C97BB-5852-4D46-8DA8-1C087CD374D3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8">
              <a:extLst>
                <a:ext uri="{FF2B5EF4-FFF2-40B4-BE49-F238E27FC236}">
                  <a16:creationId xmlns:a16="http://schemas.microsoft.com/office/drawing/2014/main" id="{335FCF3A-450B-47A5-BE9D-AE3D309BF5C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9">
              <a:extLst>
                <a:ext uri="{FF2B5EF4-FFF2-40B4-BE49-F238E27FC236}">
                  <a16:creationId xmlns:a16="http://schemas.microsoft.com/office/drawing/2014/main" id="{9E9E6BCB-71C3-4ED2-B1F4-539AF8FB9310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50">
              <a:extLst>
                <a:ext uri="{FF2B5EF4-FFF2-40B4-BE49-F238E27FC236}">
                  <a16:creationId xmlns:a16="http://schemas.microsoft.com/office/drawing/2014/main" id="{C016E9A5-3CFD-4181-BE3C-B2ED7C8A4DE8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1">
              <a:extLst>
                <a:ext uri="{FF2B5EF4-FFF2-40B4-BE49-F238E27FC236}">
                  <a16:creationId xmlns:a16="http://schemas.microsoft.com/office/drawing/2014/main" id="{472B18E9-A7CC-4AFE-9270-034E352117D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2">
              <a:extLst>
                <a:ext uri="{FF2B5EF4-FFF2-40B4-BE49-F238E27FC236}">
                  <a16:creationId xmlns:a16="http://schemas.microsoft.com/office/drawing/2014/main" id="{7E034710-8BA8-4821-8424-C2C42477A69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3">
              <a:extLst>
                <a:ext uri="{FF2B5EF4-FFF2-40B4-BE49-F238E27FC236}">
                  <a16:creationId xmlns:a16="http://schemas.microsoft.com/office/drawing/2014/main" id="{AA9C27DD-0841-41D8-88B9-1E20E498B1AB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4">
              <a:extLst>
                <a:ext uri="{FF2B5EF4-FFF2-40B4-BE49-F238E27FC236}">
                  <a16:creationId xmlns:a16="http://schemas.microsoft.com/office/drawing/2014/main" id="{7AC72B37-137C-43B1-B632-F250FD4F1C90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5">
              <a:extLst>
                <a:ext uri="{FF2B5EF4-FFF2-40B4-BE49-F238E27FC236}">
                  <a16:creationId xmlns:a16="http://schemas.microsoft.com/office/drawing/2014/main" id="{41100148-06A9-4714-8114-BCEAB1E25DD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6">
              <a:extLst>
                <a:ext uri="{FF2B5EF4-FFF2-40B4-BE49-F238E27FC236}">
                  <a16:creationId xmlns:a16="http://schemas.microsoft.com/office/drawing/2014/main" id="{7732C5A7-3350-4B61-9B93-42692B1FD791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7">
              <a:extLst>
                <a:ext uri="{FF2B5EF4-FFF2-40B4-BE49-F238E27FC236}">
                  <a16:creationId xmlns:a16="http://schemas.microsoft.com/office/drawing/2014/main" id="{A3ADE33B-8A92-4478-800D-8E1A731ABEB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8">
              <a:extLst>
                <a:ext uri="{FF2B5EF4-FFF2-40B4-BE49-F238E27FC236}">
                  <a16:creationId xmlns:a16="http://schemas.microsoft.com/office/drawing/2014/main" id="{AA064BDA-F472-40E5-91F0-CC69B60E60FC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3" name="Picture 2" descr="Frihet till samvete">
            <a:extLst>
              <a:ext uri="{FF2B5EF4-FFF2-40B4-BE49-F238E27FC236}">
                <a16:creationId xmlns:a16="http://schemas.microsoft.com/office/drawing/2014/main" id="{40E83E7F-3885-46F7-96CB-9C2CBBBD6F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4" b="8568"/>
          <a:stretch/>
        </p:blipFill>
        <p:spPr bwMode="auto">
          <a:xfrm>
            <a:off x="1225311" y="812800"/>
            <a:ext cx="3531365" cy="4978400"/>
          </a:xfrm>
          <a:prstGeom prst="round2DiagRect">
            <a:avLst>
              <a:gd name="adj1" fmla="val 4860"/>
              <a:gd name="adj2" fmla="val 0"/>
            </a:avLst>
          </a:prstGeom>
          <a:noFill/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D7F1D9CF-585B-4CC9-A74E-76B11678E724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gradFill flip="none" rotWithShape="1">
            <a:gsLst>
              <a:gs pos="0">
                <a:schemeClr val="tx2">
                  <a:alpha val="80000"/>
                </a:schemeClr>
              </a:gs>
              <a:gs pos="100000">
                <a:schemeClr val="bg2">
                  <a:lumMod val="60000"/>
                  <a:lumOff val="40000"/>
                  <a:alpha val="60000"/>
                </a:schemeClr>
              </a:gs>
            </a:gsLst>
            <a:lin ang="5400000" scaled="0"/>
            <a:tileRect/>
          </a:gradFill>
        </p:grpSpPr>
        <p:sp>
          <p:nvSpPr>
            <p:cNvPr id="67" name="Freeform 32">
              <a:extLst>
                <a:ext uri="{FF2B5EF4-FFF2-40B4-BE49-F238E27FC236}">
                  <a16:creationId xmlns:a16="http://schemas.microsoft.com/office/drawing/2014/main" id="{CC20AAA9-5638-4B37-A96B-36BDDB56F49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8" name="Freeform 33">
              <a:extLst>
                <a:ext uri="{FF2B5EF4-FFF2-40B4-BE49-F238E27FC236}">
                  <a16:creationId xmlns:a16="http://schemas.microsoft.com/office/drawing/2014/main" id="{AC9B8AEE-9BB9-452C-A8DA-6CF1A69ED35B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34">
              <a:extLst>
                <a:ext uri="{FF2B5EF4-FFF2-40B4-BE49-F238E27FC236}">
                  <a16:creationId xmlns:a16="http://schemas.microsoft.com/office/drawing/2014/main" id="{998AC78F-D7FB-4D84-A3FF-137E72F4D968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Freeform 35">
              <a:extLst>
                <a:ext uri="{FF2B5EF4-FFF2-40B4-BE49-F238E27FC236}">
                  <a16:creationId xmlns:a16="http://schemas.microsoft.com/office/drawing/2014/main" id="{E716138B-4087-4DDE-8626-C4A90F6C023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1" name="Freeform 36">
              <a:extLst>
                <a:ext uri="{FF2B5EF4-FFF2-40B4-BE49-F238E27FC236}">
                  <a16:creationId xmlns:a16="http://schemas.microsoft.com/office/drawing/2014/main" id="{A6BB556D-34B6-45AC-9D34-29717E5A6E44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37">
              <a:extLst>
                <a:ext uri="{FF2B5EF4-FFF2-40B4-BE49-F238E27FC236}">
                  <a16:creationId xmlns:a16="http://schemas.microsoft.com/office/drawing/2014/main" id="{C1E16BA0-A1BA-446F-8B50-B7704FD86ED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38">
              <a:extLst>
                <a:ext uri="{FF2B5EF4-FFF2-40B4-BE49-F238E27FC236}">
                  <a16:creationId xmlns:a16="http://schemas.microsoft.com/office/drawing/2014/main" id="{6F8376BD-A1D7-44A7-A928-FD1BDE338BA7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39">
              <a:extLst>
                <a:ext uri="{FF2B5EF4-FFF2-40B4-BE49-F238E27FC236}">
                  <a16:creationId xmlns:a16="http://schemas.microsoft.com/office/drawing/2014/main" id="{BB30DDCF-861B-42DB-B08F-15E8B0D1B81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40">
              <a:extLst>
                <a:ext uri="{FF2B5EF4-FFF2-40B4-BE49-F238E27FC236}">
                  <a16:creationId xmlns:a16="http://schemas.microsoft.com/office/drawing/2014/main" id="{8EAC374F-AA91-4BDA-A0C2-E820393AF2A8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Rectangle 41">
              <a:extLst>
                <a:ext uri="{FF2B5EF4-FFF2-40B4-BE49-F238E27FC236}">
                  <a16:creationId xmlns:a16="http://schemas.microsoft.com/office/drawing/2014/main" id="{633FC4D7-892D-47D0-B5C2-B6B2C324ACBD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sp>
        <p:nvSpPr>
          <p:cNvPr id="2" name="textruta 1"/>
          <p:cNvSpPr txBox="1"/>
          <p:nvPr/>
        </p:nvSpPr>
        <p:spPr>
          <a:xfrm>
            <a:off x="5291668" y="1215495"/>
            <a:ext cx="5367866" cy="28151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4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cap="all" dirty="0" err="1">
                <a:latin typeface="+mj-lt"/>
                <a:ea typeface="+mj-ea"/>
                <a:cs typeface="+mj-cs"/>
              </a:rPr>
              <a:t>Vad</a:t>
            </a:r>
            <a:r>
              <a:rPr lang="en-US" sz="4400" cap="all" dirty="0">
                <a:latin typeface="+mj-lt"/>
                <a:ea typeface="+mj-ea"/>
                <a:cs typeface="+mj-cs"/>
              </a:rPr>
              <a:t> </a:t>
            </a:r>
            <a:r>
              <a:rPr lang="en-US" sz="4400" cap="all" dirty="0" err="1">
                <a:latin typeface="+mj-lt"/>
                <a:ea typeface="+mj-ea"/>
                <a:cs typeface="+mj-cs"/>
              </a:rPr>
              <a:t>är</a:t>
            </a:r>
            <a:r>
              <a:rPr lang="en-US" sz="4400" cap="all" dirty="0">
                <a:latin typeface="+mj-lt"/>
                <a:ea typeface="+mj-ea"/>
                <a:cs typeface="+mj-cs"/>
              </a:rPr>
              <a:t> </a:t>
            </a:r>
            <a:r>
              <a:rPr lang="en-US" sz="4400" cap="all" dirty="0" err="1">
                <a:latin typeface="+mj-lt"/>
                <a:ea typeface="+mj-ea"/>
                <a:cs typeface="+mj-cs"/>
              </a:rPr>
              <a:t>det</a:t>
            </a:r>
            <a:r>
              <a:rPr lang="en-US" sz="4400" cap="all" dirty="0">
                <a:latin typeface="+mj-lt"/>
                <a:ea typeface="+mj-ea"/>
                <a:cs typeface="+mj-cs"/>
              </a:rPr>
              <a:t> </a:t>
            </a:r>
            <a:r>
              <a:rPr lang="en-US" sz="4400" cap="all" dirty="0" err="1">
                <a:latin typeface="+mj-lt"/>
                <a:ea typeface="+mj-ea"/>
                <a:cs typeface="+mj-cs"/>
              </a:rPr>
              <a:t>som</a:t>
            </a:r>
            <a:r>
              <a:rPr lang="en-US" sz="4400" cap="all" dirty="0">
                <a:latin typeface="+mj-lt"/>
                <a:ea typeface="+mj-ea"/>
                <a:cs typeface="+mj-cs"/>
              </a:rPr>
              <a:t> </a:t>
            </a:r>
            <a:r>
              <a:rPr lang="en-US" sz="4400" cap="all" dirty="0" err="1">
                <a:latin typeface="+mj-lt"/>
                <a:ea typeface="+mj-ea"/>
                <a:cs typeface="+mj-cs"/>
              </a:rPr>
              <a:t>ska</a:t>
            </a:r>
            <a:r>
              <a:rPr lang="en-US" sz="4400" cap="all" dirty="0">
                <a:latin typeface="+mj-lt"/>
                <a:ea typeface="+mj-ea"/>
                <a:cs typeface="+mj-cs"/>
              </a:rPr>
              <a:t> </a:t>
            </a:r>
            <a:r>
              <a:rPr lang="en-US" sz="4400" cap="all" dirty="0" err="1">
                <a:latin typeface="+mj-lt"/>
                <a:ea typeface="+mj-ea"/>
                <a:cs typeface="+mj-cs"/>
              </a:rPr>
              <a:t>skyddas</a:t>
            </a:r>
            <a:r>
              <a:rPr lang="en-US" sz="4400" cap="all" dirty="0">
                <a:latin typeface="+mj-lt"/>
                <a:ea typeface="+mj-ea"/>
                <a:cs typeface="+mj-cs"/>
              </a:rPr>
              <a:t>?</a:t>
            </a: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cap="all" dirty="0" err="1">
                <a:latin typeface="+mj-lt"/>
                <a:ea typeface="+mj-ea"/>
                <a:cs typeface="+mj-cs"/>
              </a:rPr>
              <a:t>Vad</a:t>
            </a:r>
            <a:r>
              <a:rPr lang="en-US" sz="4400" cap="all" dirty="0">
                <a:latin typeface="+mj-lt"/>
                <a:ea typeface="+mj-ea"/>
                <a:cs typeface="+mj-cs"/>
              </a:rPr>
              <a:t> </a:t>
            </a:r>
            <a:r>
              <a:rPr lang="en-US" sz="4400" cap="all" dirty="0" err="1">
                <a:latin typeface="+mj-lt"/>
                <a:ea typeface="+mj-ea"/>
                <a:cs typeface="+mj-cs"/>
              </a:rPr>
              <a:t>är</a:t>
            </a:r>
            <a:r>
              <a:rPr lang="en-US" sz="4400" cap="all" dirty="0">
                <a:latin typeface="+mj-lt"/>
                <a:ea typeface="+mj-ea"/>
                <a:cs typeface="+mj-cs"/>
              </a:rPr>
              <a:t> </a:t>
            </a:r>
            <a:r>
              <a:rPr lang="en-US" sz="4400" cap="all" dirty="0" err="1">
                <a:latin typeface="+mj-lt"/>
                <a:ea typeface="+mj-ea"/>
                <a:cs typeface="+mj-cs"/>
              </a:rPr>
              <a:t>ett</a:t>
            </a:r>
            <a:r>
              <a:rPr lang="en-US" sz="4400" cap="all" dirty="0">
                <a:latin typeface="+mj-lt"/>
                <a:ea typeface="+mj-ea"/>
                <a:cs typeface="+mj-cs"/>
              </a:rPr>
              <a:t> </a:t>
            </a:r>
            <a:r>
              <a:rPr lang="en-US" sz="4400" cap="all" dirty="0" err="1">
                <a:latin typeface="+mj-lt"/>
                <a:ea typeface="+mj-ea"/>
                <a:cs typeface="+mj-cs"/>
              </a:rPr>
              <a:t>samvete</a:t>
            </a:r>
            <a:r>
              <a:rPr lang="en-US" sz="4400" cap="all" dirty="0">
                <a:latin typeface="+mj-lt"/>
                <a:ea typeface="+mj-ea"/>
                <a:cs typeface="+mj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86995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083724" y="1280160"/>
            <a:ext cx="71323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/>
              <a:t>Enligt synonymordboken:</a:t>
            </a:r>
          </a:p>
          <a:p>
            <a:pPr algn="ctr"/>
            <a:endParaRPr lang="sv-SE" sz="3200" dirty="0"/>
          </a:p>
          <a:p>
            <a:pPr algn="ctr"/>
            <a:r>
              <a:rPr lang="sv-SE" sz="3200" dirty="0"/>
              <a:t>Inre röst</a:t>
            </a:r>
          </a:p>
          <a:p>
            <a:pPr algn="ctr"/>
            <a:r>
              <a:rPr lang="sv-SE" sz="3200" dirty="0"/>
              <a:t>Rättskänsla</a:t>
            </a:r>
          </a:p>
          <a:p>
            <a:pPr algn="ctr"/>
            <a:r>
              <a:rPr lang="sv-SE" sz="3200" dirty="0"/>
              <a:t>Ansvarskänsla moral</a:t>
            </a:r>
          </a:p>
          <a:p>
            <a:pPr algn="ctr"/>
            <a:r>
              <a:rPr lang="sv-SE" sz="3200" dirty="0"/>
              <a:t>Hjärta </a:t>
            </a:r>
          </a:p>
          <a:p>
            <a:pPr algn="ctr"/>
            <a:r>
              <a:rPr lang="sv-SE" sz="3200" dirty="0"/>
              <a:t>Mage</a:t>
            </a:r>
          </a:p>
        </p:txBody>
      </p:sp>
    </p:spTree>
    <p:extLst>
      <p:ext uri="{BB962C8B-B14F-4D97-AF65-F5344CB8AC3E}">
        <p14:creationId xmlns:p14="http://schemas.microsoft.com/office/powerpoint/2010/main" val="3169618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/>
          <p:cNvSpPr>
            <a:spLocks noGrp="1"/>
          </p:cNvSpPr>
          <p:nvPr>
            <p:ph sz="half" idx="1"/>
          </p:nvPr>
        </p:nvSpPr>
        <p:spPr>
          <a:xfrm>
            <a:off x="1141410" y="476597"/>
            <a:ext cx="5070968" cy="60461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u="sng" dirty="0"/>
              <a:t>Att ha dåligt samvete som enskild person</a:t>
            </a:r>
            <a:r>
              <a:rPr lang="sv-SE" dirty="0"/>
              <a:t>: </a:t>
            </a:r>
          </a:p>
          <a:p>
            <a:pPr marL="0" indent="0">
              <a:buNone/>
            </a:pPr>
            <a:r>
              <a:rPr lang="sv-SE" dirty="0"/>
              <a:t>”Nu åt jag godis fast jag vill gå ner i vikt.” </a:t>
            </a:r>
            <a:br>
              <a:rPr lang="sv-SE" dirty="0"/>
            </a:br>
            <a:r>
              <a:rPr lang="sv-SE" dirty="0"/>
              <a:t>”Vi jobbar så mycket att vi har lite tid för barnen.” </a:t>
            </a:r>
            <a:br>
              <a:rPr lang="sv-SE" dirty="0"/>
            </a:br>
            <a:r>
              <a:rPr lang="sv-SE" dirty="0"/>
              <a:t>”Jag berättade Saras hemlighet för Simon, trots att jag hade lovad att inte göra det.”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u="sng" dirty="0"/>
              <a:t>Att ha dåligt samvete som kollektiv</a:t>
            </a:r>
            <a:r>
              <a:rPr lang="sv-SE" dirty="0"/>
              <a:t>: ”</a:t>
            </a:r>
            <a:br>
              <a:rPr lang="sv-SE" dirty="0"/>
            </a:br>
            <a:r>
              <a:rPr lang="sv-SE" dirty="0"/>
              <a:t>Vi släpper ut växthusgaser fast vi vet att det är skadligt för miljön.” </a:t>
            </a:r>
          </a:p>
          <a:p>
            <a:pPr marL="0" indent="0">
              <a:buNone/>
            </a:pPr>
            <a:r>
              <a:rPr lang="sv-SE" dirty="0"/>
              <a:t>”Vi vet att människor i Sverige lever i utsatthet, men vill inte dramatiskt ändra vår livsstil även om det skulle innebära betydande skillnader för de utsatta.”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16012" y="1976083"/>
            <a:ext cx="4655737" cy="2930770"/>
          </a:xfrm>
        </p:spPr>
      </p:pic>
      <p:sp>
        <p:nvSpPr>
          <p:cNvPr id="8" name="textruta 7"/>
          <p:cNvSpPr txBox="1"/>
          <p:nvPr/>
        </p:nvSpPr>
        <p:spPr>
          <a:xfrm rot="19796305">
            <a:off x="8269781" y="3265060"/>
            <a:ext cx="2339652" cy="584775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3200" dirty="0">
                <a:latin typeface="Algerian" panose="04020705040A02060702" pitchFamily="82" charset="0"/>
              </a:rPr>
              <a:t>DÖDSSYND</a:t>
            </a:r>
          </a:p>
        </p:txBody>
      </p:sp>
    </p:spTree>
    <p:extLst>
      <p:ext uri="{BB962C8B-B14F-4D97-AF65-F5344CB8AC3E}">
        <p14:creationId xmlns:p14="http://schemas.microsoft.com/office/powerpoint/2010/main" val="15563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294313" y="1202575"/>
            <a:ext cx="713786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/>
              <a:t>Det är skillnad mellan samvete och en olust inför att göra något/ha gjort något man ångrar.</a:t>
            </a:r>
          </a:p>
          <a:p>
            <a:endParaRPr lang="sv-SE" sz="3200" dirty="0"/>
          </a:p>
          <a:p>
            <a:r>
              <a:rPr lang="sv-SE" sz="3200" dirty="0"/>
              <a:t>Samvete är en starkt övertygelse som formar en del av vår identitet. Det är denna del som är skyddsvärd och inte i första hand det vi kommer fram till. </a:t>
            </a:r>
          </a:p>
        </p:txBody>
      </p:sp>
    </p:spTree>
    <p:extLst>
      <p:ext uri="{BB962C8B-B14F-4D97-AF65-F5344CB8AC3E}">
        <p14:creationId xmlns:p14="http://schemas.microsoft.com/office/powerpoint/2010/main" val="185557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Personer med ett starkt samvete</a:t>
            </a:r>
          </a:p>
        </p:txBody>
      </p:sp>
      <p:pic>
        <p:nvPicPr>
          <p:cNvPr id="2054" name="Picture 6" descr="http://gagop.org/wp-content/uploads/2014/01/1-19-Martin-Luther-King-ft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07" y="2026763"/>
            <a:ext cx="3330804" cy="208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tse1.mm.bing.net/th?id=OIP.M98f486e5f7511c3f3532f5d44cf67517o0&amp;pid=15.1&amp;P=0&amp;w=300&amp;h=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644" y="2927906"/>
            <a:ext cx="1899206" cy="2713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tse3.mm.bing.net/th?id=OIP.M7205aa338d8b1872a4a6879d0829715fo1&amp;pid=15.1&amp;P=0&amp;w=301&amp;h=16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344" y="2000250"/>
            <a:ext cx="3457105" cy="1855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s://tse4.mm.bing.net/th?id=OIP.M00a293a7c71075f4155ad94b4101bca8o1&amp;pid=15.1&amp;P=0&amp;w=330&amp;h=16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344" y="4430302"/>
            <a:ext cx="3469654" cy="1734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040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2353056" y="1414272"/>
            <a:ext cx="65227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/>
              <a:t>Kan du själv ge exempel på när du har brottats med en samvetskonflikt?</a:t>
            </a:r>
          </a:p>
          <a:p>
            <a:endParaRPr lang="sv-SE" sz="4000" dirty="0"/>
          </a:p>
          <a:p>
            <a:r>
              <a:rPr lang="sv-SE" sz="4000" dirty="0"/>
              <a:t>Hur hanterade du det?</a:t>
            </a:r>
          </a:p>
        </p:txBody>
      </p:sp>
    </p:spTree>
    <p:extLst>
      <p:ext uri="{BB962C8B-B14F-4D97-AF65-F5344CB8AC3E}">
        <p14:creationId xmlns:p14="http://schemas.microsoft.com/office/powerpoint/2010/main" val="2923981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rets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TM04033919[[fn=Krets]]</Template>
  <TotalTime>0</TotalTime>
  <Words>724</Words>
  <Application>Microsoft Office PowerPoint</Application>
  <PresentationFormat>Bredbild</PresentationFormat>
  <Paragraphs>72</Paragraphs>
  <Slides>21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21</vt:i4>
      </vt:variant>
    </vt:vector>
  </HeadingPairs>
  <TitlesOfParts>
    <vt:vector size="27" baseType="lpstr">
      <vt:lpstr>Algerian</vt:lpstr>
      <vt:lpstr>Arial</vt:lpstr>
      <vt:lpstr>Trebuchet MS</vt:lpstr>
      <vt:lpstr>Tw Cen MT</vt:lpstr>
      <vt:lpstr>Wingdings</vt:lpstr>
      <vt:lpstr>Krets</vt:lpstr>
      <vt:lpstr>Vägen till samvetsfrihet inom offentlig verksamhet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Personer med ett starkt samvete</vt:lpstr>
      <vt:lpstr>PowerPoint-presentation</vt:lpstr>
      <vt:lpstr>Samvetet aktiveras när något av avgörande betydelse står på spel</vt:lpstr>
      <vt:lpstr>Tolkning av samvetet I ART 18, udhr</vt:lpstr>
      <vt:lpstr>Mot bakgrund av världskrigen</vt:lpstr>
      <vt:lpstr>Visselblåsaren – nödvändig eller bara obekväm?</vt:lpstr>
      <vt:lpstr>FRIHET ELLER STRAFF?</vt:lpstr>
      <vt:lpstr>Artikel 18 i UDHR</vt:lpstr>
      <vt:lpstr>Är burkinin ett hot mot den allmänna säkerheten?</vt:lpstr>
      <vt:lpstr>Var går gränsen för vad följande yrkesgrupper bör få frihet till i arbetet? </vt:lpstr>
      <vt:lpstr>Är religiösa symboler ett hot  mot hälsa eller moral?</vt:lpstr>
      <vt:lpstr>Bör vi få hälsa hur vi vill –  hemma eller på jobbet?</vt:lpstr>
      <vt:lpstr>Pragmatiska lösningar: snut i slöja</vt:lpstr>
      <vt:lpstr>Frihet till samvete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Frihet till samvete</dc:title>
  <dc:creator>Susanne Wigorts Yngvesson</dc:creator>
  <cp:lastModifiedBy>Anders Sandvik</cp:lastModifiedBy>
  <cp:revision>32</cp:revision>
  <dcterms:created xsi:type="dcterms:W3CDTF">2016-10-03T15:15:21Z</dcterms:created>
  <dcterms:modified xsi:type="dcterms:W3CDTF">2018-03-09T09:41:31Z</dcterms:modified>
</cp:coreProperties>
</file>