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60" r:id="rId2"/>
    <p:sldId id="276" r:id="rId3"/>
    <p:sldId id="279" r:id="rId4"/>
    <p:sldId id="278" r:id="rId5"/>
    <p:sldId id="277" r:id="rId6"/>
    <p:sldId id="271" r:id="rId7"/>
    <p:sldId id="263" r:id="rId8"/>
    <p:sldId id="261" r:id="rId9"/>
    <p:sldId id="273" r:id="rId10"/>
    <p:sldId id="264" r:id="rId11"/>
    <p:sldId id="265" r:id="rId12"/>
    <p:sldId id="267" r:id="rId13"/>
    <p:sldId id="272" r:id="rId14"/>
    <p:sldId id="268" r:id="rId15"/>
    <p:sldId id="274" r:id="rId16"/>
    <p:sldId id="275" r:id="rId17"/>
    <p:sldId id="269" r:id="rId18"/>
    <p:sldId id="266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54" autoAdjust="0"/>
  </p:normalViewPr>
  <p:slideViewPr>
    <p:cSldViewPr>
      <p:cViewPr varScale="1">
        <p:scale>
          <a:sx n="79" d="100"/>
          <a:sy n="79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E0AED2F-A72E-4BB0-B261-65979B06FA89}" type="datetimeFigureOut">
              <a:rPr lang="sv-SE"/>
              <a:pPr>
                <a:defRPr/>
              </a:pPr>
              <a:t>2011-05-12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2E6361-AC1C-4F81-A9DC-857B0492648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A22C392-B111-4620-8AD0-5C944F60C468}" type="datetimeFigureOut">
              <a:rPr lang="sv-SE"/>
              <a:pPr>
                <a:defRPr/>
              </a:pPr>
              <a:t>2011-05-12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0AF896-1362-486A-8FF4-F25B237A521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pecifika mallar\PREHOPSN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092825"/>
            <a:ext cx="21637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objekt 7" descr="liggande_HB_horiz_jp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6021388"/>
            <a:ext cx="29670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E9D65-2569-44DC-8EBD-BDE3E092DB5B}" type="datetime1">
              <a:rPr lang="en-US"/>
              <a:pPr>
                <a:defRPr/>
              </a:pPr>
              <a:t>5/12/2011</a:t>
            </a:fld>
            <a:endParaRPr lang="en-US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BBA5-F4B7-402D-8CE9-5F24F5B1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ED208-9A55-4D1D-A50E-7DAACD27D95C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A0975-2F50-4077-81EE-65967B18F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B760-B5C6-4361-B6A0-C71C1F8DE911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2BE8-CD33-4564-B2D3-B6E689CF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E25EC-54F1-482B-B66E-203D7CCE5679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5F607-7BC2-4CCE-AC53-6F2E95ADA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E3FD-DE6A-410D-B99B-E27362ECA1A7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4C23-D192-4861-B12C-044AA6370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F8D7-632E-4708-B940-1E5549E57343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D6A24-4F20-40EE-A2CD-C5DDB19E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523C-A9EC-4706-A6F4-F4D49A2F96D8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98C8-D638-4579-8FCE-EE16648BF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853B-BB4D-40F4-BB90-25F02BE2AC76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DF92-E732-4A46-98E3-E47CBD1A4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3FBF-BBAA-4E84-A8EA-6DFAD439D77E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B2900-954B-4A47-9DA1-2320D74E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5510E-628B-4D7B-B6B3-A0C1D4EF8DC0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6A2E-9EBC-4D64-BFA0-49BEB9E8A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173A-810D-4B34-9439-E4C95F5CDF94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6926D-0CB9-49A3-9A0B-3E38B85E7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  <a:endParaRPr lang="en-US" smtClean="0"/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FA1873-8CBD-4433-AC3C-4F7A5575A93C}" type="datetime1">
              <a:rPr lang="en-US"/>
              <a:pPr>
                <a:defRPr/>
              </a:pPr>
              <a:t>5/12/2011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C4A2DD-F5E3-4C78-A3C9-AC5AD2041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5813" y="714375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6700" b="1" dirty="0" smtClean="0">
                <a:solidFill>
                  <a:schemeClr val="tx2"/>
                </a:solidFill>
              </a:rPr>
              <a:t>Vård på rätt vårdnivå </a:t>
            </a:r>
            <a:r>
              <a:rPr lang="sv-SE" sz="3600" b="1" dirty="0" smtClean="0">
                <a:solidFill>
                  <a:schemeClr val="tx2"/>
                </a:solidFill>
              </a:rPr>
              <a:t/>
            </a:r>
            <a:br>
              <a:rPr lang="sv-SE" sz="3600" b="1" dirty="0" smtClean="0">
                <a:solidFill>
                  <a:schemeClr val="tx2"/>
                </a:solidFill>
              </a:rPr>
            </a:br>
            <a:r>
              <a:rPr lang="sv-SE" sz="3100" dirty="0" smtClean="0">
                <a:solidFill>
                  <a:schemeClr val="tx2"/>
                </a:solidFill>
              </a:rPr>
              <a:t>– ett projekt i </a:t>
            </a:r>
            <a:br>
              <a:rPr lang="sv-SE" sz="3100" dirty="0" smtClean="0">
                <a:solidFill>
                  <a:schemeClr val="tx2"/>
                </a:solidFill>
              </a:rPr>
            </a:br>
            <a:r>
              <a:rPr lang="sv-SE" sz="3100" dirty="0">
                <a:solidFill>
                  <a:schemeClr val="tx2"/>
                </a:solidFill>
              </a:rPr>
              <a:t>i</a:t>
            </a:r>
            <a:r>
              <a:rPr lang="sv-SE" sz="3100" dirty="0" smtClean="0">
                <a:solidFill>
                  <a:schemeClr val="tx2"/>
                </a:solidFill>
              </a:rPr>
              <a:t>ntegrerad vårdutveckling inom ambulanssjukvård</a:t>
            </a:r>
            <a:endParaRPr lang="en-US" sz="3100" dirty="0">
              <a:solidFill>
                <a:schemeClr val="tx2"/>
              </a:solidFill>
            </a:endParaRPr>
          </a:p>
        </p:txBody>
      </p:sp>
      <p:pic>
        <p:nvPicPr>
          <p:cNvPr id="3075" name="Picture 4" descr="Ambula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500313"/>
            <a:ext cx="4548188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Länsförsäkringar Älvsb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6143625"/>
            <a:ext cx="2486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b="1" smtClean="0">
                <a:solidFill>
                  <a:schemeClr val="tx2"/>
                </a:solidFill>
              </a:rPr>
              <a:t>Vad skall projektet undersöka?</a:t>
            </a:r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9219" name="Platshållare för text 5"/>
          <p:cNvSpPr>
            <a:spLocks noGrp="1"/>
          </p:cNvSpPr>
          <p:nvPr>
            <p:ph sz="half" idx="1"/>
          </p:nvPr>
        </p:nvSpPr>
        <p:spPr>
          <a:xfrm>
            <a:off x="214313" y="1125538"/>
            <a:ext cx="4643437" cy="496775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sv-SE" dirty="0" smtClean="0"/>
              <a:t>    </a:t>
            </a:r>
            <a:endParaRPr lang="sv-SE" dirty="0" smtClean="0">
              <a:solidFill>
                <a:schemeClr val="tx2"/>
              </a:solidFill>
            </a:endParaRP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sv-SE" sz="2800" dirty="0" smtClean="0">
                <a:solidFill>
                  <a:schemeClr val="tx2"/>
                </a:solidFill>
              </a:rPr>
              <a:t>Hur </a:t>
            </a:r>
            <a:r>
              <a:rPr lang="sv-SE" sz="2800" dirty="0" smtClean="0">
                <a:solidFill>
                  <a:schemeClr val="tx2"/>
                </a:solidFill>
              </a:rPr>
              <a:t>upplever patienten </a:t>
            </a:r>
            <a:r>
              <a:rPr lang="sv-SE" sz="2800" dirty="0" smtClean="0">
                <a:solidFill>
                  <a:schemeClr val="tx2"/>
                </a:solidFill>
              </a:rPr>
              <a:t>och </a:t>
            </a:r>
            <a:r>
              <a:rPr lang="sv-SE" sz="2800" dirty="0" smtClean="0">
                <a:solidFill>
                  <a:schemeClr val="tx2"/>
                </a:solidFill>
              </a:rPr>
              <a:t>närstående trygghet</a:t>
            </a:r>
            <a:r>
              <a:rPr lang="sv-SE" sz="2800" dirty="0" smtClean="0">
                <a:solidFill>
                  <a:schemeClr val="tx2"/>
                </a:solidFill>
              </a:rPr>
              <a:t/>
            </a:r>
            <a:br>
              <a:rPr lang="sv-SE" sz="2800" dirty="0" smtClean="0">
                <a:solidFill>
                  <a:schemeClr val="tx2"/>
                </a:solidFill>
              </a:rPr>
            </a:br>
            <a:r>
              <a:rPr lang="sv-SE" sz="2800" dirty="0" smtClean="0">
                <a:solidFill>
                  <a:schemeClr val="tx2"/>
                </a:solidFill>
              </a:rPr>
              <a:t>och tillfredställelse </a:t>
            </a:r>
            <a:r>
              <a:rPr lang="sv-SE" sz="2800" dirty="0" smtClean="0">
                <a:solidFill>
                  <a:schemeClr val="tx2"/>
                </a:solidFill>
              </a:rPr>
              <a:t>i den nya modellen jämfört med den traditionella? </a:t>
            </a:r>
          </a:p>
          <a:p>
            <a:pPr lvl="1" eaLnBrk="1" hangingPunct="1">
              <a:buSzPct val="80000"/>
              <a:buNone/>
            </a:pPr>
            <a:r>
              <a:rPr lang="sv-SE" sz="2800" dirty="0" smtClean="0">
                <a:solidFill>
                  <a:schemeClr val="tx2"/>
                </a:solidFill>
              </a:rPr>
              <a:t>    </a:t>
            </a:r>
            <a:r>
              <a:rPr lang="sv-SE" sz="2800" dirty="0" smtClean="0">
                <a:solidFill>
                  <a:schemeClr val="tx2"/>
                </a:solidFill>
              </a:rPr>
              <a:t>- CECSS</a:t>
            </a:r>
          </a:p>
          <a:p>
            <a:pPr lvl="1" eaLnBrk="1" hangingPunct="1">
              <a:buSzPct val="80000"/>
              <a:buFont typeface="Wingdings" pitchFamily="2" charset="2"/>
              <a:buChar char="q"/>
            </a:pPr>
            <a:r>
              <a:rPr lang="sv-SE" sz="2800" dirty="0" smtClean="0">
                <a:solidFill>
                  <a:schemeClr val="tx2"/>
                </a:solidFill>
              </a:rPr>
              <a:t>Identifiering av hälsoutfall  </a:t>
            </a:r>
          </a:p>
          <a:p>
            <a:pPr lvl="1" eaLnBrk="1" hangingPunct="1">
              <a:buSzPct val="80000"/>
              <a:buNone/>
            </a:pPr>
            <a:r>
              <a:rPr lang="sv-SE" sz="2800" dirty="0" smtClean="0">
                <a:solidFill>
                  <a:schemeClr val="tx2"/>
                </a:solidFill>
              </a:rPr>
              <a:t>    - EQ-5D</a:t>
            </a:r>
          </a:p>
          <a:p>
            <a:pPr>
              <a:buFont typeface="Wingdings" pitchFamily="2" charset="2"/>
              <a:buChar char="q"/>
            </a:pPr>
            <a:endParaRPr lang="sv-SE" sz="3600" dirty="0" smtClean="0">
              <a:solidFill>
                <a:schemeClr val="tx2"/>
              </a:solidFill>
            </a:endParaRPr>
          </a:p>
          <a:p>
            <a:pPr lvl="1" eaLnBrk="1" hangingPunct="1">
              <a:buSzPct val="80000"/>
              <a:buFont typeface="Wingdings" pitchFamily="2" charset="2"/>
              <a:buChar char="q"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4" name="Bildobjekt 3" descr="IMG_00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1142983"/>
            <a:ext cx="3742135" cy="5556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46846-6FAC-4BEE-AFE3-ED4C205074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b="1" smtClean="0">
                <a:solidFill>
                  <a:schemeClr val="tx2"/>
                </a:solidFill>
              </a:rPr>
              <a:t>Vad skall projektet undersöka?</a:t>
            </a:r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1024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4691062" cy="4886325"/>
          </a:xfrm>
        </p:spPr>
        <p:txBody>
          <a:bodyPr/>
          <a:lstStyle/>
          <a:p>
            <a:pPr eaLnBrk="1" hangingPunct="1">
              <a:buSzPct val="80000"/>
              <a:buFont typeface="Arial" charset="0"/>
              <a:buNone/>
            </a:pPr>
            <a:r>
              <a:rPr lang="sv-SE" dirty="0" smtClean="0">
                <a:solidFill>
                  <a:schemeClr val="tx2"/>
                </a:solidFill>
              </a:rPr>
              <a:t>Skillnader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p</a:t>
            </a:r>
            <a:r>
              <a:rPr lang="sv-SE" dirty="0" smtClean="0">
                <a:solidFill>
                  <a:schemeClr val="tx2"/>
                </a:solidFill>
              </a:rPr>
              <a:t>atientens kostnader</a:t>
            </a:r>
            <a:r>
              <a:rPr lang="sv-SE" dirty="0" smtClean="0">
                <a:solidFill>
                  <a:schemeClr val="tx2"/>
                </a:solidFill>
              </a:rPr>
              <a:t>? </a:t>
            </a: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vårdkostnader?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hälsorelaterad vårdkvalité?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väntan på vård?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över- och underdiagnostisering</a:t>
            </a:r>
          </a:p>
        </p:txBody>
      </p:sp>
      <p:pic>
        <p:nvPicPr>
          <p:cNvPr id="5" name="Platshållare för innehåll 4" descr="IMG_958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8064" y="1196752"/>
            <a:ext cx="3540447" cy="5256584"/>
          </a:xfrm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45A7B-4A4F-4690-8BB9-93D5576536C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4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/>
            <a:r>
              <a:rPr lang="sv-SE" b="1" smtClean="0">
                <a:solidFill>
                  <a:schemeClr val="tx2"/>
                </a:solidFill>
              </a:rPr>
              <a:t>Vad skall projektet undersöka?</a:t>
            </a:r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11267" name="Platshållare för innehåll 6"/>
          <p:cNvSpPr>
            <a:spLocks noGrp="1"/>
          </p:cNvSpPr>
          <p:nvPr>
            <p:ph sz="half" idx="1"/>
          </p:nvPr>
        </p:nvSpPr>
        <p:spPr>
          <a:xfrm>
            <a:off x="4071938" y="2000250"/>
            <a:ext cx="4897437" cy="2160588"/>
          </a:xfrm>
        </p:spPr>
        <p:txBody>
          <a:bodyPr/>
          <a:lstStyle/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sz="3200" smtClean="0">
                <a:solidFill>
                  <a:schemeClr val="tx2"/>
                </a:solidFill>
              </a:rPr>
              <a:t>Hur utvecklas ambulans-sjuksköterskans yrkesroll och förhållningsätt?</a:t>
            </a:r>
            <a:endParaRPr lang="en-US" sz="3200" smtClean="0">
              <a:solidFill>
                <a:schemeClr val="tx2"/>
              </a:solidFill>
            </a:endParaRPr>
          </a:p>
        </p:txBody>
      </p:sp>
      <p:pic>
        <p:nvPicPr>
          <p:cNvPr id="9" name="Bildobjekt 8" descr="IMG_935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1" y="1285860"/>
            <a:ext cx="3612071" cy="536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6A0C76-DD22-46F0-9959-CD9DDAC678D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2"/>
                </a:solidFill>
              </a:rPr>
              <a:t>Övergripande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frågeställningar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512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1425" cy="4525963"/>
          </a:xfrm>
        </p:spPr>
        <p:txBody>
          <a:bodyPr/>
          <a:lstStyle/>
          <a:p>
            <a:pPr marL="342900" lvl="1" indent="-342900" eaLnBrk="1" hangingPunct="1">
              <a:buSzPct val="80000"/>
              <a:buFont typeface="Wingdings" pitchFamily="2" charset="2"/>
              <a:buChar char="q"/>
            </a:pPr>
            <a:r>
              <a:rPr lang="sv-SE" sz="3200" dirty="0" smtClean="0">
                <a:solidFill>
                  <a:schemeClr val="tx2"/>
                </a:solidFill>
              </a:rPr>
              <a:t>Går det att bedöma och </a:t>
            </a:r>
            <a:r>
              <a:rPr lang="sv-SE" sz="3200" dirty="0" err="1" smtClean="0">
                <a:solidFill>
                  <a:schemeClr val="tx2"/>
                </a:solidFill>
              </a:rPr>
              <a:t>triagera</a:t>
            </a:r>
            <a:r>
              <a:rPr lang="sv-SE" sz="3200" dirty="0" smtClean="0">
                <a:solidFill>
                  <a:schemeClr val="tx2"/>
                </a:solidFill>
              </a:rPr>
              <a:t> till rätt vårdnivå direkt?</a:t>
            </a:r>
          </a:p>
          <a:p>
            <a:pPr marL="342900" lvl="1" indent="-342900" eaLnBrk="1" hangingPunct="1">
              <a:buSzPct val="80000"/>
              <a:buFont typeface="Wingdings" pitchFamily="2" charset="2"/>
              <a:buChar char="q"/>
            </a:pPr>
            <a:r>
              <a:rPr lang="sv-SE" sz="3200" dirty="0" smtClean="0">
                <a:solidFill>
                  <a:schemeClr val="tx2"/>
                </a:solidFill>
              </a:rPr>
              <a:t>Är det säkert?</a:t>
            </a:r>
          </a:p>
          <a:p>
            <a:pPr marL="342900" lvl="1" indent="-342900" eaLnBrk="1" hangingPunct="1">
              <a:buSzPct val="80000"/>
              <a:buFont typeface="Wingdings" pitchFamily="2" charset="2"/>
              <a:buChar char="q"/>
            </a:pPr>
            <a:r>
              <a:rPr lang="sv-SE" sz="3200" dirty="0" smtClean="0">
                <a:solidFill>
                  <a:schemeClr val="tx2"/>
                </a:solidFill>
              </a:rPr>
              <a:t>Är det tillfredställande för patient/anhöriga?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sz="3200" dirty="0" smtClean="0">
                <a:solidFill>
                  <a:schemeClr val="tx2"/>
                </a:solidFill>
              </a:rPr>
              <a:t>Minskar vårdköerna på akutmottagningen?</a:t>
            </a:r>
            <a:endParaRPr lang="sv-SE" dirty="0" smtClean="0">
              <a:solidFill>
                <a:schemeClr val="tx2"/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q"/>
            </a:pP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6" name="Platshållare för innehåll 5" descr="_B6D5905_liten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364089" y="1196752"/>
            <a:ext cx="3480686" cy="5218064"/>
          </a:xfrm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0FFEF-DF7B-43D4-80AD-6759FD6CEFE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>
          <a:xfrm>
            <a:off x="250825" y="404813"/>
            <a:ext cx="8229600" cy="1143000"/>
          </a:xfrm>
        </p:spPr>
        <p:txBody>
          <a:bodyPr/>
          <a:lstStyle/>
          <a:p>
            <a:pPr eaLnBrk="1" hangingPunct="1"/>
            <a:r>
              <a:rPr lang="sv-SE" b="1" smtClean="0">
                <a:solidFill>
                  <a:schemeClr val="tx2"/>
                </a:solidFill>
              </a:rPr>
              <a:t>Hur nås kunskapen?</a:t>
            </a:r>
            <a:endParaRPr lang="en-US" b="1" smtClean="0">
              <a:solidFill>
                <a:schemeClr val="tx2"/>
              </a:solidFill>
            </a:endParaRPr>
          </a:p>
        </p:txBody>
      </p:sp>
      <p:pic>
        <p:nvPicPr>
          <p:cNvPr id="3" name="Platshållare för innehåll 5" descr="IMG_966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14348" y="1285860"/>
            <a:ext cx="7881180" cy="531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81EDB-3663-477E-BA74-EA1F861E31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/>
          <p:cNvSpPr/>
          <p:nvPr/>
        </p:nvSpPr>
        <p:spPr>
          <a:xfrm>
            <a:off x="755650" y="4941888"/>
            <a:ext cx="1944688" cy="158273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tx1"/>
                </a:solidFill>
              </a:rPr>
              <a:t>Studie 1</a:t>
            </a:r>
            <a:r>
              <a:rPr lang="sv-SE" sz="1400" dirty="0">
                <a:solidFill>
                  <a:schemeClr val="tx1"/>
                </a:solidFill>
              </a:rPr>
              <a:t> Trygghet och tillfredställelse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chemeClr val="tx1"/>
                </a:solidFill>
              </a:rPr>
              <a:t>Tid till vård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tx1"/>
                </a:solidFill>
              </a:rPr>
              <a:t>Skattning,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tx1"/>
                </a:solidFill>
              </a:rPr>
              <a:t>Enkät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Ellips 4"/>
          <p:cNvSpPr/>
          <p:nvPr/>
        </p:nvSpPr>
        <p:spPr>
          <a:xfrm>
            <a:off x="1187450" y="620713"/>
            <a:ext cx="2016125" cy="17287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chemeClr val="tx1"/>
                </a:solidFill>
              </a:rPr>
              <a:t>SOS /112</a:t>
            </a: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chemeClr val="tx1"/>
                </a:solidFill>
              </a:rPr>
              <a:t>Ambulans larmas 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Ellips 5"/>
          <p:cNvSpPr/>
          <p:nvPr/>
        </p:nvSpPr>
        <p:spPr>
          <a:xfrm>
            <a:off x="827088" y="2781300"/>
            <a:ext cx="2665412" cy="2016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 dirty="0">
                <a:solidFill>
                  <a:schemeClr val="tx1"/>
                </a:solidFill>
              </a:rPr>
              <a:t>Samtliga ambulanspatienter; </a:t>
            </a:r>
            <a:r>
              <a:rPr lang="sv-SE" sz="1600" dirty="0">
                <a:solidFill>
                  <a:schemeClr val="tx1"/>
                </a:solidFill>
              </a:rPr>
              <a:t>Patienter som </a:t>
            </a:r>
            <a:r>
              <a:rPr lang="sv-SE" sz="1600" dirty="0" smtClean="0">
                <a:solidFill>
                  <a:schemeClr val="tx1"/>
                </a:solidFill>
              </a:rPr>
              <a:t> kan </a:t>
            </a:r>
            <a:r>
              <a:rPr lang="sv-SE" sz="1600" dirty="0">
                <a:solidFill>
                  <a:schemeClr val="tx1"/>
                </a:solidFill>
              </a:rPr>
              <a:t>vårdas </a:t>
            </a:r>
            <a:r>
              <a:rPr lang="sv-SE" sz="1600">
                <a:solidFill>
                  <a:schemeClr val="tx1"/>
                </a:solidFill>
              </a:rPr>
              <a:t>på </a:t>
            </a:r>
            <a:r>
              <a:rPr lang="sv-SE" sz="1600" smtClean="0">
                <a:solidFill>
                  <a:schemeClr val="tx1"/>
                </a:solidFill>
              </a:rPr>
              <a:t>plats</a:t>
            </a:r>
            <a:endParaRPr lang="sv-SE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solidFill>
                  <a:schemeClr val="tx1"/>
                </a:solidFill>
              </a:rPr>
              <a:t>Randomiseras/lottas</a:t>
            </a:r>
          </a:p>
        </p:txBody>
      </p:sp>
      <p:sp>
        <p:nvSpPr>
          <p:cNvPr id="7" name="Ellips 6"/>
          <p:cNvSpPr/>
          <p:nvPr/>
        </p:nvSpPr>
        <p:spPr>
          <a:xfrm>
            <a:off x="3995738" y="2924175"/>
            <a:ext cx="2447925" cy="18716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>
                <a:solidFill>
                  <a:schemeClr val="tx1"/>
                </a:solidFill>
              </a:rPr>
              <a:t>Vård på rätt vårdnivå </a:t>
            </a:r>
            <a:r>
              <a:rPr lang="sv-SE" sz="2400" b="1" dirty="0" err="1">
                <a:solidFill>
                  <a:schemeClr val="tx1"/>
                </a:solidFill>
              </a:rPr>
              <a:t>VRV-modellen</a:t>
            </a:r>
            <a:endParaRPr lang="sv-SE" sz="2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3779838" y="1052513"/>
            <a:ext cx="2232025" cy="172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solidFill>
                  <a:schemeClr val="tx1"/>
                </a:solidFill>
              </a:rPr>
              <a:t>Traditionell vård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solidFill>
                  <a:schemeClr val="tx1"/>
                </a:solidFill>
              </a:rPr>
              <a:t>Akutmottagning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Ellips 8"/>
          <p:cNvSpPr/>
          <p:nvPr/>
        </p:nvSpPr>
        <p:spPr>
          <a:xfrm>
            <a:off x="2411413" y="5013325"/>
            <a:ext cx="1944687" cy="15843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tx1"/>
                </a:solidFill>
              </a:rPr>
              <a:t>Studie 2</a:t>
            </a:r>
            <a:endParaRPr lang="sv-SE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chemeClr val="tx1"/>
                </a:solidFill>
              </a:rPr>
              <a:t>Trygghet och tillfredställelse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tx1"/>
                </a:solidFill>
              </a:rPr>
              <a:t>Intervju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Ellips 9"/>
          <p:cNvSpPr/>
          <p:nvPr/>
        </p:nvSpPr>
        <p:spPr>
          <a:xfrm>
            <a:off x="4140200" y="5013325"/>
            <a:ext cx="1944688" cy="15843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tx1"/>
                </a:solidFill>
              </a:rPr>
              <a:t>Studie 3</a:t>
            </a:r>
            <a:endParaRPr lang="sv-SE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 err="1">
                <a:solidFill>
                  <a:schemeClr val="tx1"/>
                </a:solidFill>
              </a:rPr>
              <a:t>Ambulans-sjuksköterskans</a:t>
            </a:r>
            <a:endParaRPr lang="sv-SE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chemeClr val="tx1"/>
                </a:solidFill>
              </a:rPr>
              <a:t>upplevelser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tx1"/>
                </a:solidFill>
              </a:rPr>
              <a:t>Intervju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Höger 11"/>
          <p:cNvSpPr/>
          <p:nvPr/>
        </p:nvSpPr>
        <p:spPr>
          <a:xfrm rot="19167234">
            <a:off x="2946400" y="2535238"/>
            <a:ext cx="1125538" cy="28892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Höger 12"/>
          <p:cNvSpPr/>
          <p:nvPr/>
        </p:nvSpPr>
        <p:spPr>
          <a:xfrm>
            <a:off x="3492500" y="3757613"/>
            <a:ext cx="525463" cy="28733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lips 13"/>
          <p:cNvSpPr/>
          <p:nvPr/>
        </p:nvSpPr>
        <p:spPr>
          <a:xfrm>
            <a:off x="5867400" y="5013325"/>
            <a:ext cx="2305050" cy="15843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tx1"/>
                </a:solidFill>
              </a:rPr>
              <a:t>Studie 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 smtClean="0">
                <a:solidFill>
                  <a:schemeClr val="tx1"/>
                </a:solidFill>
              </a:rPr>
              <a:t>Slutdiagnos</a:t>
            </a:r>
            <a:endParaRPr lang="sv-SE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chemeClr val="tx1"/>
                </a:solidFill>
              </a:rPr>
              <a:t>Väntetid på akuten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dirty="0">
                <a:solidFill>
                  <a:schemeClr val="tx1"/>
                </a:solidFill>
              </a:rPr>
              <a:t>Kostnader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400" b="1" dirty="0">
                <a:solidFill>
                  <a:schemeClr val="tx1"/>
                </a:solidFill>
              </a:rPr>
              <a:t>Utfallsredovisning</a:t>
            </a:r>
          </a:p>
        </p:txBody>
      </p:sp>
      <p:sp>
        <p:nvSpPr>
          <p:cNvPr id="15" name="Höger 14"/>
          <p:cNvSpPr/>
          <p:nvPr/>
        </p:nvSpPr>
        <p:spPr>
          <a:xfrm rot="5400000">
            <a:off x="1974851" y="2354262"/>
            <a:ext cx="431800" cy="42227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5" name="textruta 16"/>
          <p:cNvSpPr txBox="1">
            <a:spLocks noChangeArrowheads="1"/>
          </p:cNvSpPr>
          <p:nvPr/>
        </p:nvSpPr>
        <p:spPr bwMode="auto">
          <a:xfrm>
            <a:off x="2771775" y="260350"/>
            <a:ext cx="446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2800" b="1"/>
              <a:t>FORSKNINGSDESIGN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/>
          <p:cNvSpPr/>
          <p:nvPr/>
        </p:nvSpPr>
        <p:spPr>
          <a:xfrm>
            <a:off x="1979613" y="476250"/>
            <a:ext cx="3457575" cy="20161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600" b="1" dirty="0">
                <a:solidFill>
                  <a:schemeClr val="tx1"/>
                </a:solidFill>
              </a:rPr>
              <a:t> </a:t>
            </a:r>
            <a:r>
              <a:rPr lang="sv-SE" sz="1600" dirty="0">
                <a:solidFill>
                  <a:schemeClr val="tx1"/>
                </a:solidFill>
              </a:rPr>
              <a:t>Patienter som </a:t>
            </a:r>
            <a:r>
              <a:rPr lang="sv-SE" sz="1600" b="1" dirty="0" smtClean="0">
                <a:solidFill>
                  <a:schemeClr val="tx1"/>
                </a:solidFill>
              </a:rPr>
              <a:t>kan vårdas på plats</a:t>
            </a:r>
            <a:endParaRPr lang="sv-SE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7" name="Ellips 6"/>
          <p:cNvSpPr/>
          <p:nvPr/>
        </p:nvSpPr>
        <p:spPr>
          <a:xfrm>
            <a:off x="5148263" y="1844675"/>
            <a:ext cx="2303462" cy="15843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solidFill>
                  <a:schemeClr val="tx1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600" dirty="0">
                <a:solidFill>
                  <a:schemeClr val="tx1"/>
                </a:solidFill>
              </a:rPr>
              <a:t> Kostnader för alla!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600" dirty="0">
                <a:solidFill>
                  <a:schemeClr val="tx1"/>
                </a:solidFill>
              </a:rPr>
              <a:t> Otryggt för patienten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Ellips 7"/>
          <p:cNvSpPr/>
          <p:nvPr/>
        </p:nvSpPr>
        <p:spPr>
          <a:xfrm>
            <a:off x="5076825" y="620713"/>
            <a:ext cx="215900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solidFill>
                  <a:schemeClr val="tx1"/>
                </a:solidFill>
              </a:rPr>
              <a:t>Akutmottagning är den svaga länken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Höger 14"/>
          <p:cNvSpPr/>
          <p:nvPr/>
        </p:nvSpPr>
        <p:spPr>
          <a:xfrm rot="19183242">
            <a:off x="1644650" y="2184400"/>
            <a:ext cx="1247775" cy="665163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41B3A-4BCE-4ACB-BBFB-D4C7DD7BE6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8" name="Ellips 17"/>
          <p:cNvSpPr/>
          <p:nvPr/>
        </p:nvSpPr>
        <p:spPr>
          <a:xfrm>
            <a:off x="1835150" y="4221163"/>
            <a:ext cx="3457575" cy="20161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 dirty="0">
                <a:solidFill>
                  <a:schemeClr val="tx1"/>
                </a:solidFill>
              </a:rPr>
              <a:t> </a:t>
            </a:r>
            <a:r>
              <a:rPr lang="sv-SE" sz="2800" b="1" dirty="0">
                <a:solidFill>
                  <a:schemeClr val="tx1"/>
                </a:solidFill>
              </a:rPr>
              <a:t>Vård på rätt vårdnivå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2800" b="1" dirty="0" err="1">
                <a:solidFill>
                  <a:schemeClr val="tx1"/>
                </a:solidFill>
              </a:rPr>
              <a:t>VRV-modellen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22" name="textruta 21"/>
          <p:cNvSpPr txBox="1"/>
          <p:nvPr/>
        </p:nvSpPr>
        <p:spPr>
          <a:xfrm rot="20857418">
            <a:off x="6675450" y="1057109"/>
            <a:ext cx="2096641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sv-S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Resurskrävande</a:t>
            </a:r>
          </a:p>
        </p:txBody>
      </p:sp>
      <p:sp>
        <p:nvSpPr>
          <p:cNvPr id="24" name="Rektangel 23"/>
          <p:cNvSpPr/>
          <p:nvPr/>
        </p:nvSpPr>
        <p:spPr>
          <a:xfrm rot="483228">
            <a:off x="6650160" y="2446752"/>
            <a:ext cx="1913036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sv-SE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Tidskrävande</a:t>
            </a:r>
          </a:p>
        </p:txBody>
      </p:sp>
      <p:sp>
        <p:nvSpPr>
          <p:cNvPr id="10" name="Ellips 9"/>
          <p:cNvSpPr/>
          <p:nvPr/>
        </p:nvSpPr>
        <p:spPr>
          <a:xfrm>
            <a:off x="5003800" y="5084763"/>
            <a:ext cx="3240088" cy="158432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400" dirty="0">
                <a:solidFill>
                  <a:schemeClr val="tx1"/>
                </a:solidFill>
              </a:rPr>
              <a:t> </a:t>
            </a:r>
            <a:r>
              <a:rPr lang="sv-SE" sz="1600" dirty="0">
                <a:solidFill>
                  <a:schemeClr val="tx1"/>
                </a:solidFill>
              </a:rPr>
              <a:t>Snabbare återgång till </a:t>
            </a:r>
            <a:r>
              <a:rPr lang="sv-SE" sz="1600" dirty="0" smtClean="0">
                <a:solidFill>
                  <a:schemeClr val="tx1"/>
                </a:solidFill>
              </a:rPr>
              <a:t>arbete?</a:t>
            </a:r>
            <a:endParaRPr lang="sv-SE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600" dirty="0">
                <a:solidFill>
                  <a:schemeClr val="tx1"/>
                </a:solidFill>
              </a:rPr>
              <a:t> Mindre </a:t>
            </a:r>
            <a:r>
              <a:rPr lang="sv-SE" sz="1600" dirty="0" smtClean="0">
                <a:solidFill>
                  <a:schemeClr val="tx1"/>
                </a:solidFill>
              </a:rPr>
              <a:t>rehabilitering? </a:t>
            </a:r>
            <a:endParaRPr lang="sv-SE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Ellips 8"/>
          <p:cNvSpPr/>
          <p:nvPr/>
        </p:nvSpPr>
        <p:spPr>
          <a:xfrm>
            <a:off x="4859338" y="3933825"/>
            <a:ext cx="3384550" cy="14398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600" dirty="0">
                <a:solidFill>
                  <a:schemeClr val="tx1"/>
                </a:solidFill>
              </a:rPr>
              <a:t> Minskade </a:t>
            </a:r>
            <a:r>
              <a:rPr lang="sv-SE" sz="1600" dirty="0" smtClean="0">
                <a:solidFill>
                  <a:schemeClr val="tx1"/>
                </a:solidFill>
              </a:rPr>
              <a:t>kostnader?</a:t>
            </a:r>
            <a:endParaRPr lang="sv-SE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v-SE" sz="1600" dirty="0">
                <a:solidFill>
                  <a:schemeClr val="tx1"/>
                </a:solidFill>
              </a:rPr>
              <a:t> Snabbare, tryggare och </a:t>
            </a:r>
            <a:r>
              <a:rPr lang="sv-SE" sz="1600" dirty="0" smtClean="0">
                <a:solidFill>
                  <a:schemeClr val="tx1"/>
                </a:solidFill>
              </a:rPr>
              <a:t>säkrare?</a:t>
            </a:r>
            <a:endParaRPr lang="sv-SE" sz="1600" dirty="0">
              <a:solidFill>
                <a:schemeClr val="tx1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4644008" y="188640"/>
            <a:ext cx="2839239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v-SE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RISKER</a:t>
            </a:r>
          </a:p>
        </p:txBody>
      </p:sp>
      <p:sp>
        <p:nvSpPr>
          <p:cNvPr id="27" name="Rektangel 26"/>
          <p:cNvSpPr/>
          <p:nvPr/>
        </p:nvSpPr>
        <p:spPr>
          <a:xfrm>
            <a:off x="3409160" y="3429000"/>
            <a:ext cx="267573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sv-SE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VINSTER</a:t>
            </a:r>
          </a:p>
        </p:txBody>
      </p:sp>
      <p:pic>
        <p:nvPicPr>
          <p:cNvPr id="14350" name="Picture 4" descr="Ambulan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068638"/>
            <a:ext cx="17287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Multiplicera 24"/>
          <p:cNvSpPr/>
          <p:nvPr/>
        </p:nvSpPr>
        <p:spPr>
          <a:xfrm>
            <a:off x="395536" y="-387424"/>
            <a:ext cx="7072312" cy="4286250"/>
          </a:xfrm>
          <a:prstGeom prst="mathMultiply">
            <a:avLst>
              <a:gd name="adj1" fmla="val 1099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100" dirty="0">
              <a:solidFill>
                <a:schemeClr val="accent2"/>
              </a:solidFill>
            </a:endParaRPr>
          </a:p>
        </p:txBody>
      </p:sp>
      <p:sp>
        <p:nvSpPr>
          <p:cNvPr id="21" name="Höger 20"/>
          <p:cNvSpPr/>
          <p:nvPr/>
        </p:nvSpPr>
        <p:spPr>
          <a:xfrm rot="2547948">
            <a:off x="1870075" y="4011613"/>
            <a:ext cx="917575" cy="669925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lips 16"/>
          <p:cNvSpPr/>
          <p:nvPr/>
        </p:nvSpPr>
        <p:spPr>
          <a:xfrm>
            <a:off x="684213" y="1412875"/>
            <a:ext cx="2016125" cy="1079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6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dirty="0">
                <a:solidFill>
                  <a:schemeClr val="tx1"/>
                </a:solidFill>
              </a:rPr>
              <a:t>Nuvarande vårdmodell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  <p:bldP spid="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IMG_00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9121" y="310227"/>
            <a:ext cx="8695367" cy="585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4F9E9-CD75-435D-B8FF-C478DD9AFC2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b="1" dirty="0" smtClean="0">
                <a:solidFill>
                  <a:schemeClr val="tx2"/>
                </a:solidFill>
              </a:rPr>
              <a:t>En doktorand - tidsplan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6387" name="Platshållare för innehåll 2"/>
          <p:cNvSpPr>
            <a:spLocks noGrp="1"/>
          </p:cNvSpPr>
          <p:nvPr>
            <p:ph idx="1"/>
          </p:nvPr>
        </p:nvSpPr>
        <p:spPr>
          <a:xfrm>
            <a:off x="1043608" y="1196975"/>
            <a:ext cx="7848872" cy="4895850"/>
          </a:xfrm>
        </p:spPr>
        <p:txBody>
          <a:bodyPr/>
          <a:lstStyle/>
          <a:p>
            <a:pPr eaLnBrk="1" hangingPunct="1">
              <a:lnSpc>
                <a:spcPct val="170000"/>
              </a:lnSpc>
              <a:buNone/>
            </a:pPr>
            <a:r>
              <a:rPr lang="en-US" sz="4000" dirty="0" smtClean="0">
                <a:solidFill>
                  <a:schemeClr val="tx2"/>
                </a:solidFill>
              </a:rPr>
              <a:t>   </a:t>
            </a:r>
            <a:r>
              <a:rPr lang="en-US" sz="4400" dirty="0" smtClean="0">
                <a:solidFill>
                  <a:schemeClr val="tx2"/>
                </a:solidFill>
              </a:rPr>
              <a:t>Med </a:t>
            </a:r>
            <a:r>
              <a:rPr lang="en-US" sz="4400" dirty="0" err="1" smtClean="0">
                <a:solidFill>
                  <a:schemeClr val="tx2"/>
                </a:solidFill>
              </a:rPr>
              <a:t>början</a:t>
            </a:r>
            <a:r>
              <a:rPr lang="en-US" sz="4400" dirty="0" smtClean="0">
                <a:solidFill>
                  <a:schemeClr val="tx2"/>
                </a:solidFill>
              </a:rPr>
              <a:t> </a:t>
            </a:r>
            <a:r>
              <a:rPr lang="en-US" sz="4400" dirty="0" err="1" smtClean="0">
                <a:solidFill>
                  <a:schemeClr val="tx2"/>
                </a:solidFill>
              </a:rPr>
              <a:t>augusti</a:t>
            </a:r>
            <a:r>
              <a:rPr lang="en-US" sz="4400" dirty="0" smtClean="0">
                <a:solidFill>
                  <a:schemeClr val="tx2"/>
                </a:solidFill>
              </a:rPr>
              <a:t> 2010 </a:t>
            </a:r>
            <a:r>
              <a:rPr lang="en-US" sz="4400" smtClean="0">
                <a:solidFill>
                  <a:schemeClr val="tx2"/>
                </a:solidFill>
              </a:rPr>
              <a:t>Disputation, </a:t>
            </a:r>
            <a:r>
              <a:rPr lang="en-US" sz="4400" dirty="0" err="1" smtClean="0">
                <a:solidFill>
                  <a:schemeClr val="tx2"/>
                </a:solidFill>
              </a:rPr>
              <a:t>hösten</a:t>
            </a:r>
            <a:r>
              <a:rPr lang="en-US" sz="4400" dirty="0" smtClean="0">
                <a:solidFill>
                  <a:schemeClr val="tx2"/>
                </a:solidFill>
              </a:rPr>
              <a:t>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8CBF3-E8E9-4F0E-9C67-B6E2B24D185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1" dirty="0" smtClean="0">
                <a:solidFill>
                  <a:schemeClr val="tx2"/>
                </a:solidFill>
              </a:rPr>
              <a:t>Kvar att projektera</a:t>
            </a:r>
            <a:endParaRPr lang="sv-SE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SzPct val="65000"/>
              <a:buFont typeface="Wingdings" pitchFamily="2" charset="2"/>
              <a:buChar char="q"/>
            </a:pPr>
            <a:r>
              <a:rPr lang="sv-SE" sz="4400" dirty="0" smtClean="0">
                <a:solidFill>
                  <a:schemeClr val="tx2"/>
                </a:solidFill>
              </a:rPr>
              <a:t> </a:t>
            </a:r>
            <a:r>
              <a:rPr lang="sv-SE" sz="4400" dirty="0" smtClean="0">
                <a:solidFill>
                  <a:schemeClr val="tx2"/>
                </a:solidFill>
              </a:rPr>
              <a:t>Bedömningsinstrument</a:t>
            </a:r>
            <a:r>
              <a:rPr lang="sv-SE" sz="4400" dirty="0" smtClean="0">
                <a:solidFill>
                  <a:schemeClr val="tx2"/>
                </a:solidFill>
              </a:rPr>
              <a:t>?</a:t>
            </a:r>
            <a:endParaRPr lang="sv-SE" sz="4400" dirty="0" smtClean="0">
              <a:solidFill>
                <a:schemeClr val="tx2"/>
              </a:solidFill>
            </a:endParaRPr>
          </a:p>
          <a:p>
            <a:pPr>
              <a:buSzPct val="65000"/>
              <a:buFont typeface="Wingdings" pitchFamily="2" charset="2"/>
              <a:buChar char="q"/>
            </a:pPr>
            <a:r>
              <a:rPr lang="sv-SE" sz="4400" dirty="0" smtClean="0">
                <a:solidFill>
                  <a:schemeClr val="tx2"/>
                </a:solidFill>
              </a:rPr>
              <a:t> Vilken högre medicinsk kompetens?</a:t>
            </a:r>
            <a:endParaRPr lang="sv-SE" sz="4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5F607-7BC2-4CCE-AC53-6F2E95ADA9A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>
                <a:solidFill>
                  <a:schemeClr val="tx2"/>
                </a:solidFill>
              </a:rPr>
              <a:t>Vård på plats patienter </a:t>
            </a:r>
            <a:br>
              <a:rPr lang="sv-SE" b="1" dirty="0" smtClean="0">
                <a:solidFill>
                  <a:schemeClr val="tx2"/>
                </a:solidFill>
              </a:rPr>
            </a:br>
            <a:r>
              <a:rPr lang="sv-SE" b="1" dirty="0" smtClean="0">
                <a:solidFill>
                  <a:schemeClr val="tx2"/>
                </a:solidFill>
              </a:rPr>
              <a:t>Västra Götalandsregionen</a:t>
            </a:r>
            <a:endParaRPr lang="sv-SE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 090801 - 100731</a:t>
            </a:r>
          </a:p>
          <a:p>
            <a:pPr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 Totalt 11 928 patienter som lämnats hemma     </a:t>
            </a:r>
          </a:p>
          <a:p>
            <a:pPr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 Av dessa hade 7 201 uppdrag försetts med bedömningskoder</a:t>
            </a:r>
          </a:p>
          <a:p>
            <a:pPr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 Trafikolycka, andning, cirkulation, </a:t>
            </a:r>
            <a:r>
              <a:rPr lang="sv-SE" dirty="0" err="1" smtClean="0">
                <a:solidFill>
                  <a:schemeClr val="tx2"/>
                </a:solidFill>
              </a:rPr>
              <a:t>fast-track</a:t>
            </a:r>
            <a:r>
              <a:rPr lang="sv-SE" dirty="0" smtClean="0">
                <a:solidFill>
                  <a:schemeClr val="tx2"/>
                </a:solidFill>
              </a:rPr>
              <a:t>, förgiftning, gynekologi, infektion, kirurgi, medicin, neurologi, ortopedi, psykiatri, skador och övrigt</a:t>
            </a:r>
          </a:p>
          <a:p>
            <a:pPr lvl="8">
              <a:buNone/>
            </a:pPr>
            <a:r>
              <a:rPr lang="sv-SE" dirty="0" smtClean="0">
                <a:solidFill>
                  <a:schemeClr val="tx2"/>
                </a:solidFill>
              </a:rPr>
              <a:t>(</a:t>
            </a:r>
            <a:r>
              <a:rPr lang="sv-SE" dirty="0" err="1" smtClean="0">
                <a:solidFill>
                  <a:schemeClr val="tx2"/>
                </a:solidFill>
              </a:rPr>
              <a:t>Flyckt</a:t>
            </a:r>
            <a:r>
              <a:rPr lang="sv-SE" dirty="0" smtClean="0">
                <a:solidFill>
                  <a:schemeClr val="tx2"/>
                </a:solidFill>
              </a:rPr>
              <a:t> &amp; Guldenpfennig, 2011)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5F607-7BC2-4CCE-AC53-6F2E95ADA9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b="1" dirty="0" smtClean="0">
                <a:solidFill>
                  <a:schemeClr val="tx2"/>
                </a:solidFill>
              </a:rPr>
              <a:t>Exkluderade</a:t>
            </a:r>
            <a:endParaRPr lang="sv-SE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643192" cy="4525963"/>
          </a:xfrm>
        </p:spPr>
        <p:txBody>
          <a:bodyPr/>
          <a:lstStyle/>
          <a:p>
            <a:pPr>
              <a:buClr>
                <a:schemeClr val="tx2"/>
              </a:buClr>
              <a:buSzPct val="10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 </a:t>
            </a:r>
            <a:r>
              <a:rPr lang="sv-SE" sz="4400" dirty="0" smtClean="0">
                <a:solidFill>
                  <a:schemeClr val="tx2"/>
                </a:solidFill>
              </a:rPr>
              <a:t>Andningsstopp</a:t>
            </a:r>
          </a:p>
          <a:p>
            <a:pPr>
              <a:buSzPct val="79000"/>
              <a:buFont typeface="Wingdings" pitchFamily="2" charset="2"/>
              <a:buChar char="q"/>
            </a:pPr>
            <a:r>
              <a:rPr lang="sv-SE" sz="4400" dirty="0" smtClean="0">
                <a:solidFill>
                  <a:schemeClr val="tx2"/>
                </a:solidFill>
              </a:rPr>
              <a:t> Död</a:t>
            </a:r>
          </a:p>
          <a:p>
            <a:pPr>
              <a:buSzPct val="79000"/>
              <a:buFont typeface="Wingdings" pitchFamily="2" charset="2"/>
              <a:buChar char="q"/>
            </a:pPr>
            <a:r>
              <a:rPr lang="sv-SE" sz="4400" dirty="0" smtClean="0">
                <a:solidFill>
                  <a:schemeClr val="tx2"/>
                </a:solidFill>
              </a:rPr>
              <a:t> Lungödem</a:t>
            </a:r>
          </a:p>
          <a:p>
            <a:pPr>
              <a:buSzPct val="79000"/>
              <a:buFont typeface="Wingdings" pitchFamily="2" charset="2"/>
              <a:buChar char="q"/>
            </a:pPr>
            <a:r>
              <a:rPr lang="sv-SE" sz="4400" dirty="0" smtClean="0">
                <a:solidFill>
                  <a:schemeClr val="tx2"/>
                </a:solidFill>
              </a:rPr>
              <a:t> </a:t>
            </a:r>
            <a:r>
              <a:rPr lang="sv-SE" sz="4400" dirty="0" err="1" smtClean="0">
                <a:solidFill>
                  <a:schemeClr val="tx2"/>
                </a:solidFill>
              </a:rPr>
              <a:t>Asystoli</a:t>
            </a:r>
            <a:r>
              <a:rPr lang="sv-SE" sz="4400" dirty="0" smtClean="0">
                <a:solidFill>
                  <a:schemeClr val="tx2"/>
                </a:solidFill>
              </a:rPr>
              <a:t> - PEA (EMD)</a:t>
            </a:r>
          </a:p>
          <a:p>
            <a:pPr>
              <a:buSzPct val="79000"/>
              <a:buFont typeface="Wingdings" pitchFamily="2" charset="2"/>
              <a:buChar char="q"/>
            </a:pPr>
            <a:r>
              <a:rPr lang="sv-SE" sz="4400" dirty="0" smtClean="0">
                <a:solidFill>
                  <a:schemeClr val="tx2"/>
                </a:solidFill>
              </a:rPr>
              <a:t> VF/VT</a:t>
            </a:r>
          </a:p>
          <a:p>
            <a:pPr lvl="8">
              <a:buSzPct val="79000"/>
              <a:buNone/>
            </a:pPr>
            <a:r>
              <a:rPr lang="sv-SE" dirty="0" smtClean="0">
                <a:solidFill>
                  <a:schemeClr val="tx2"/>
                </a:solidFill>
              </a:rPr>
              <a:t>(</a:t>
            </a:r>
            <a:r>
              <a:rPr lang="sv-SE" dirty="0" err="1" smtClean="0">
                <a:solidFill>
                  <a:schemeClr val="tx2"/>
                </a:solidFill>
              </a:rPr>
              <a:t>Flyckt</a:t>
            </a:r>
            <a:r>
              <a:rPr lang="sv-SE" dirty="0" smtClean="0">
                <a:solidFill>
                  <a:schemeClr val="tx2"/>
                </a:solidFill>
              </a:rPr>
              <a:t> &amp; Guldenpfennig, 2011)</a:t>
            </a:r>
          </a:p>
          <a:p>
            <a:pPr lvl="8">
              <a:buSzPct val="79000"/>
              <a:buFont typeface="Wingdings" pitchFamily="2" charset="2"/>
              <a:buChar char="q"/>
            </a:pPr>
            <a:endParaRPr lang="sv-SE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5F607-7BC2-4CCE-AC53-6F2E95ADA9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sv-SE" sz="4800" b="1" dirty="0" smtClean="0">
                <a:solidFill>
                  <a:schemeClr val="tx2"/>
                </a:solidFill>
              </a:rPr>
              <a:t>Rangordnat vårdbehovet</a:t>
            </a:r>
            <a:endParaRPr lang="sv-SE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268760"/>
            <a:ext cx="7571184" cy="4525963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 </a:t>
            </a:r>
            <a:r>
              <a:rPr lang="sv-SE" sz="4000" dirty="0" smtClean="0">
                <a:solidFill>
                  <a:schemeClr val="tx2"/>
                </a:solidFill>
              </a:rPr>
              <a:t>Övrigt (oskadad)</a:t>
            </a:r>
          </a:p>
          <a:p>
            <a:pPr>
              <a:buSzPct val="77000"/>
              <a:buFont typeface="Wingdings" pitchFamily="2" charset="2"/>
              <a:buChar char="q"/>
            </a:pPr>
            <a:r>
              <a:rPr lang="sv-SE" sz="4000" dirty="0" smtClean="0">
                <a:solidFill>
                  <a:schemeClr val="tx2"/>
                </a:solidFill>
              </a:rPr>
              <a:t> Medicin</a:t>
            </a:r>
          </a:p>
          <a:p>
            <a:pPr>
              <a:buSzPct val="77000"/>
              <a:buFont typeface="Wingdings" pitchFamily="2" charset="2"/>
              <a:buChar char="q"/>
            </a:pPr>
            <a:r>
              <a:rPr lang="sv-SE" sz="4000" dirty="0" smtClean="0">
                <a:solidFill>
                  <a:schemeClr val="tx2"/>
                </a:solidFill>
              </a:rPr>
              <a:t> Skador</a:t>
            </a:r>
          </a:p>
          <a:p>
            <a:pPr>
              <a:buSzPct val="77000"/>
              <a:buFont typeface="Wingdings" pitchFamily="2" charset="2"/>
              <a:buChar char="q"/>
            </a:pPr>
            <a:r>
              <a:rPr lang="sv-SE" sz="4000" dirty="0" smtClean="0">
                <a:solidFill>
                  <a:schemeClr val="tx2"/>
                </a:solidFill>
              </a:rPr>
              <a:t> Psykiatri, neurologi, kirurgi,  cirkulation</a:t>
            </a:r>
          </a:p>
          <a:p>
            <a:pPr>
              <a:buSzPct val="77000"/>
              <a:buFont typeface="Wingdings" pitchFamily="2" charset="2"/>
              <a:buChar char="q"/>
            </a:pPr>
            <a:r>
              <a:rPr lang="sv-SE" sz="4000" dirty="0" smtClean="0">
                <a:solidFill>
                  <a:schemeClr val="tx2"/>
                </a:solidFill>
              </a:rPr>
              <a:t> Infektion, ortopedi, gynekologi</a:t>
            </a:r>
          </a:p>
          <a:p>
            <a:pPr>
              <a:buSzPct val="77000"/>
              <a:buFont typeface="Wingdings" pitchFamily="2" charset="2"/>
              <a:buChar char="q"/>
            </a:pPr>
            <a:r>
              <a:rPr lang="sv-SE" sz="4000" dirty="0" smtClean="0">
                <a:solidFill>
                  <a:schemeClr val="tx2"/>
                </a:solidFill>
              </a:rPr>
              <a:t> </a:t>
            </a:r>
            <a:r>
              <a:rPr lang="sv-SE" sz="4000" dirty="0" err="1" smtClean="0">
                <a:solidFill>
                  <a:schemeClr val="tx2"/>
                </a:solidFill>
              </a:rPr>
              <a:t>Fast-track</a:t>
            </a:r>
            <a:endParaRPr lang="sv-SE" sz="4000" dirty="0" smtClean="0">
              <a:solidFill>
                <a:schemeClr val="tx2"/>
              </a:solidFill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5F607-7BC2-4CCE-AC53-6F2E95ADA9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5400" b="1" dirty="0" smtClean="0">
                <a:solidFill>
                  <a:schemeClr val="tx2"/>
                </a:solidFill>
              </a:rPr>
              <a:t>SÄS</a:t>
            </a:r>
            <a:endParaRPr lang="sv-SE" sz="54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CDF92-E732-4A46-98E3-E47CBD1A4B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43608" y="1772816"/>
            <a:ext cx="74888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2000"/>
              <a:buFont typeface="Wingdings" pitchFamily="2" charset="2"/>
              <a:buChar char="q"/>
            </a:pPr>
            <a:r>
              <a:rPr lang="sv-SE" sz="4400" dirty="0" smtClean="0">
                <a:solidFill>
                  <a:schemeClr val="tx2"/>
                </a:solidFill>
                <a:latin typeface="+mj-lt"/>
              </a:rPr>
              <a:t>Totalt 992 </a:t>
            </a:r>
            <a:r>
              <a:rPr lang="sv-SE" sz="4400" dirty="0" smtClean="0">
                <a:solidFill>
                  <a:schemeClr val="tx2"/>
                </a:solidFill>
                <a:latin typeface="+mj-lt"/>
              </a:rPr>
              <a:t>patienter??</a:t>
            </a:r>
            <a:endParaRPr lang="sv-SE" sz="4400" dirty="0" smtClean="0">
              <a:solidFill>
                <a:schemeClr val="tx2"/>
              </a:solidFill>
              <a:latin typeface="+mj-lt"/>
            </a:endParaRPr>
          </a:p>
          <a:p>
            <a:endParaRPr lang="sv-SE" sz="4400" dirty="0" smtClean="0">
              <a:solidFill>
                <a:schemeClr val="tx2"/>
              </a:solidFill>
              <a:latin typeface="+mj-lt"/>
            </a:endParaRPr>
          </a:p>
          <a:p>
            <a:r>
              <a:rPr lang="sv-SE" sz="4400" dirty="0" smtClean="0">
                <a:solidFill>
                  <a:schemeClr val="tx2"/>
                </a:solidFill>
                <a:latin typeface="+mj-lt"/>
              </a:rPr>
              <a:t>Var av </a:t>
            </a:r>
            <a:r>
              <a:rPr lang="sv-SE" sz="4400" dirty="0" err="1" smtClean="0">
                <a:solidFill>
                  <a:schemeClr val="tx2"/>
                </a:solidFill>
                <a:latin typeface="+mj-lt"/>
              </a:rPr>
              <a:t>prio</a:t>
            </a:r>
            <a:r>
              <a:rPr lang="sv-SE" sz="4400" dirty="0" smtClean="0">
                <a:solidFill>
                  <a:schemeClr val="tx2"/>
                </a:solidFill>
                <a:latin typeface="+mj-lt"/>
              </a:rPr>
              <a:t> 1, 417 (42 %)</a:t>
            </a:r>
          </a:p>
          <a:p>
            <a:r>
              <a:rPr lang="sv-SE" sz="4400" dirty="0" smtClean="0">
                <a:solidFill>
                  <a:schemeClr val="tx2"/>
                </a:solidFill>
                <a:latin typeface="+mj-lt"/>
              </a:rPr>
              <a:t>            </a:t>
            </a:r>
            <a:r>
              <a:rPr lang="sv-SE" sz="4400" dirty="0" err="1" smtClean="0">
                <a:solidFill>
                  <a:schemeClr val="tx2"/>
                </a:solidFill>
                <a:latin typeface="+mj-lt"/>
              </a:rPr>
              <a:t>prio</a:t>
            </a:r>
            <a:r>
              <a:rPr lang="sv-SE" sz="4400" dirty="0" smtClean="0">
                <a:solidFill>
                  <a:schemeClr val="tx2"/>
                </a:solidFill>
                <a:latin typeface="+mj-lt"/>
              </a:rPr>
              <a:t> 2, 485 (48 %)</a:t>
            </a:r>
          </a:p>
          <a:p>
            <a:r>
              <a:rPr lang="sv-SE" sz="4400" dirty="0" smtClean="0">
                <a:solidFill>
                  <a:schemeClr val="tx2"/>
                </a:solidFill>
                <a:latin typeface="+mj-lt"/>
              </a:rPr>
              <a:t>            </a:t>
            </a:r>
            <a:r>
              <a:rPr lang="sv-SE" sz="4400" dirty="0" err="1" smtClean="0">
                <a:solidFill>
                  <a:schemeClr val="tx2"/>
                </a:solidFill>
                <a:latin typeface="+mj-lt"/>
              </a:rPr>
              <a:t>prio</a:t>
            </a:r>
            <a:r>
              <a:rPr lang="sv-SE" sz="4400" dirty="0" smtClean="0">
                <a:solidFill>
                  <a:schemeClr val="tx2"/>
                </a:solidFill>
                <a:latin typeface="+mj-lt"/>
              </a:rPr>
              <a:t> 3,   93 ( 9 %)</a:t>
            </a:r>
          </a:p>
          <a:p>
            <a:r>
              <a:rPr lang="sv-SE" sz="4400" dirty="0" smtClean="0">
                <a:solidFill>
                  <a:schemeClr val="tx2"/>
                </a:solidFill>
                <a:latin typeface="+mj-lt"/>
              </a:rPr>
              <a:t>				</a:t>
            </a:r>
            <a:r>
              <a:rPr lang="sv-SE" sz="4400" dirty="0" smtClean="0">
                <a:solidFill>
                  <a:schemeClr val="tx2"/>
                </a:solidFill>
              </a:rPr>
              <a:t> </a:t>
            </a:r>
            <a:r>
              <a:rPr lang="sv-SE" sz="200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sv-SE" sz="2000" dirty="0" err="1" smtClean="0">
                <a:solidFill>
                  <a:schemeClr val="tx2"/>
                </a:solidFill>
                <a:latin typeface="+mn-lt"/>
              </a:rPr>
              <a:t>Flyckt</a:t>
            </a:r>
            <a:r>
              <a:rPr lang="sv-SE" sz="2000" dirty="0" smtClean="0">
                <a:solidFill>
                  <a:schemeClr val="tx2"/>
                </a:solidFill>
                <a:latin typeface="+mn-lt"/>
              </a:rPr>
              <a:t> &amp; Guldenpfennig, 2011)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600" b="1" smtClean="0">
                <a:solidFill>
                  <a:schemeClr val="tx2"/>
                </a:solidFill>
              </a:rPr>
              <a:t>Framtidens vård kräver insatser i nutid</a:t>
            </a:r>
            <a:endParaRPr lang="en-US" sz="3600" b="1" smtClean="0">
              <a:solidFill>
                <a:schemeClr val="tx2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sv-SE" sz="2800" dirty="0" smtClean="0">
                <a:solidFill>
                  <a:schemeClr val="tx2"/>
                </a:solidFill>
              </a:rPr>
              <a:t>Ett kraftigt ökande vårdbehov</a:t>
            </a:r>
          </a:p>
          <a:p>
            <a:pPr eaLnBrk="1" fontAlgn="auto" hangingPunct="1"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sv-SE" sz="2800" dirty="0" smtClean="0">
                <a:solidFill>
                  <a:schemeClr val="tx2"/>
                </a:solidFill>
              </a:rPr>
              <a:t>	- Äldre befolkning</a:t>
            </a:r>
          </a:p>
          <a:p>
            <a:pPr eaLnBrk="1" fontAlgn="auto" hangingPunct="1">
              <a:spcAft>
                <a:spcPts val="0"/>
              </a:spcAft>
              <a:buSzPct val="80000"/>
              <a:buFont typeface="Arial" charset="0"/>
              <a:buNone/>
              <a:defRPr/>
            </a:pPr>
            <a:r>
              <a:rPr lang="sv-SE" sz="2800" dirty="0" smtClean="0">
                <a:solidFill>
                  <a:schemeClr val="tx2"/>
                </a:solidFill>
              </a:rPr>
              <a:t>	- Högre krav – snabbt tillbaka till arbete</a:t>
            </a:r>
          </a:p>
          <a:p>
            <a:pPr eaLnBrk="1" fontAlgn="auto" hangingPunct="1">
              <a:spcAft>
                <a:spcPts val="0"/>
              </a:spcAft>
              <a:buSzPct val="80000"/>
              <a:buFont typeface="Arial" charset="0"/>
              <a:buNone/>
              <a:defRPr/>
            </a:pPr>
            <a:endParaRPr lang="sv-SE" sz="1900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sv-SE" sz="2800" dirty="0" smtClean="0">
                <a:solidFill>
                  <a:schemeClr val="tx2"/>
                </a:solidFill>
              </a:rPr>
              <a:t>God vård enligt Socialstyrelsen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v-SE" sz="2400" dirty="0" smtClean="0">
                <a:solidFill>
                  <a:schemeClr val="tx2"/>
                </a:solidFill>
              </a:rPr>
              <a:t>Vården skall vara säker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v-SE" sz="2400" dirty="0" smtClean="0">
                <a:solidFill>
                  <a:schemeClr val="tx2"/>
                </a:solidFill>
              </a:rPr>
              <a:t>Patientfokuserad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v-SE" sz="2400" dirty="0" smtClean="0">
                <a:solidFill>
                  <a:schemeClr val="tx2"/>
                </a:solidFill>
              </a:rPr>
              <a:t>Kunskapsbaserad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v-SE" sz="2400" dirty="0" smtClean="0">
                <a:solidFill>
                  <a:schemeClr val="tx2"/>
                </a:solidFill>
              </a:rPr>
              <a:t>Jämlik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v-SE" sz="2400" dirty="0" smtClean="0">
                <a:solidFill>
                  <a:schemeClr val="tx2"/>
                </a:solidFill>
              </a:rPr>
              <a:t>Ges i rimlig tid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sv-SE" sz="2400" dirty="0" smtClean="0">
                <a:solidFill>
                  <a:schemeClr val="tx2"/>
                </a:solidFill>
              </a:rPr>
              <a:t>Vara effektiv</a:t>
            </a:r>
          </a:p>
          <a:p>
            <a:pPr eaLnBrk="1" fontAlgn="auto" hangingPunct="1"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endParaRPr lang="sv-SE" sz="2800" dirty="0" smtClean="0">
              <a:solidFill>
                <a:schemeClr val="tx2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/>
          </a:p>
        </p:txBody>
      </p:sp>
      <p:pic>
        <p:nvPicPr>
          <p:cNvPr id="5" name="Bildobjekt 4" descr="_B6D5613_lit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9912" y="3573016"/>
            <a:ext cx="4899515" cy="3086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66397-C58B-4DF9-B613-D92BD754531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 rot="20260587">
            <a:off x="-146464" y="2411217"/>
            <a:ext cx="10045996" cy="1211002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sv-SE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Rätt </a:t>
            </a:r>
            <a:r>
              <a:rPr lang="sv-SE" sz="7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vårdnivå</a:t>
            </a:r>
            <a:r>
              <a:rPr lang="sv-SE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direkt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b="1" smtClean="0">
                <a:solidFill>
                  <a:schemeClr val="tx2"/>
                </a:solidFill>
              </a:rPr>
              <a:t>Det finns många möjligheter</a:t>
            </a:r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6147" name="Platshållare för innehåll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017962"/>
          </a:xfrm>
        </p:spPr>
        <p:txBody>
          <a:bodyPr lIns="108000"/>
          <a:lstStyle/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Vård på rätt vårdnivå:</a:t>
            </a:r>
          </a:p>
          <a:p>
            <a:pPr lvl="1" eaLnBrk="1" hangingPunct="1">
              <a:buFont typeface="Arial" charset="0"/>
              <a:buNone/>
            </a:pPr>
            <a:r>
              <a:rPr lang="sv-SE" dirty="0" smtClean="0">
                <a:solidFill>
                  <a:schemeClr val="tx2"/>
                </a:solidFill>
              </a:rPr>
              <a:t>- bedöms och färdigbehandlas i hemmet</a:t>
            </a:r>
          </a:p>
          <a:p>
            <a:pPr lvl="1" eaLnBrk="1" hangingPunct="1">
              <a:buFont typeface="Arial" charset="0"/>
              <a:buNone/>
            </a:pPr>
            <a:r>
              <a:rPr lang="sv-SE" dirty="0" smtClean="0">
                <a:solidFill>
                  <a:schemeClr val="tx2"/>
                </a:solidFill>
              </a:rPr>
              <a:t>- bedöms och kontakt tas med hemsjukvård</a:t>
            </a:r>
          </a:p>
          <a:p>
            <a:pPr lvl="1" eaLnBrk="1" hangingPunct="1">
              <a:buFont typeface="Arial" charset="0"/>
              <a:buNone/>
            </a:pPr>
            <a:r>
              <a:rPr lang="sv-SE" dirty="0" smtClean="0">
                <a:solidFill>
                  <a:schemeClr val="tx2"/>
                </a:solidFill>
              </a:rPr>
              <a:t>- bedöms och tid ordnas på vårdcentral hos läkare eller distriktssjuksköterska</a:t>
            </a:r>
          </a:p>
          <a:p>
            <a:pPr lvl="1" eaLnBrk="1" hangingPunct="1">
              <a:buNone/>
            </a:pPr>
            <a:r>
              <a:rPr lang="sv-SE" dirty="0" smtClean="0">
                <a:solidFill>
                  <a:schemeClr val="tx2"/>
                </a:solidFill>
              </a:rPr>
              <a:t>- b</a:t>
            </a:r>
            <a:r>
              <a:rPr lang="sv-SE" dirty="0" smtClean="0">
                <a:solidFill>
                  <a:schemeClr val="tx2"/>
                </a:solidFill>
              </a:rPr>
              <a:t>edöms och </a:t>
            </a:r>
            <a:r>
              <a:rPr lang="sv-SE" dirty="0" smtClean="0">
                <a:solidFill>
                  <a:schemeClr val="tx2"/>
                </a:solidFill>
              </a:rPr>
              <a:t>transporteras till akutmottagning</a:t>
            </a:r>
          </a:p>
          <a:p>
            <a:pPr lvl="1" eaLnBrk="1" hangingPunct="1">
              <a:buNone/>
            </a:pPr>
            <a:r>
              <a:rPr lang="sv-SE" dirty="0" smtClean="0">
                <a:solidFill>
                  <a:schemeClr val="tx2"/>
                </a:solidFill>
              </a:rPr>
              <a:t>- </a:t>
            </a:r>
            <a:r>
              <a:rPr lang="sv-SE" dirty="0" smtClean="0">
                <a:solidFill>
                  <a:schemeClr val="tx2"/>
                </a:solidFill>
              </a:rPr>
              <a:t>bedöms  </a:t>
            </a:r>
            <a:r>
              <a:rPr lang="sv-SE" dirty="0" smtClean="0">
                <a:solidFill>
                  <a:schemeClr val="tx2"/>
                </a:solidFill>
              </a:rPr>
              <a:t>och får ett ”direktspår” till specialistvård</a:t>
            </a:r>
          </a:p>
          <a:p>
            <a:pPr eaLnBrk="1" hangingPunct="1">
              <a:buFont typeface="Arial" charset="0"/>
              <a:buNone/>
            </a:pPr>
            <a:endParaRPr lang="sv-SE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29CAC-64F6-432B-8220-3D3FAADE62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b="1" smtClean="0">
                <a:solidFill>
                  <a:schemeClr val="tx2"/>
                </a:solidFill>
              </a:rPr>
              <a:t>Använda vårdresurserna optimalt</a:t>
            </a:r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7171" name="Platshållare för innehåll 2"/>
          <p:cNvSpPr>
            <a:spLocks noGrp="1"/>
          </p:cNvSpPr>
          <p:nvPr>
            <p:ph idx="1"/>
          </p:nvPr>
        </p:nvSpPr>
        <p:spPr>
          <a:xfrm>
            <a:off x="571500" y="1600200"/>
            <a:ext cx="8115300" cy="4525963"/>
          </a:xfrm>
        </p:spPr>
        <p:txBody>
          <a:bodyPr/>
          <a:lstStyle/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Specialistutbildad ambulanssjuksköterska 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Samråd och beslutsstöd </a:t>
            </a:r>
            <a:r>
              <a:rPr lang="sv-SE" dirty="0" smtClean="0">
                <a:solidFill>
                  <a:schemeClr val="tx2"/>
                </a:solidFill>
              </a:rPr>
              <a:t>- </a:t>
            </a:r>
            <a:r>
              <a:rPr lang="sv-SE" dirty="0" smtClean="0">
                <a:solidFill>
                  <a:schemeClr val="tx2"/>
                </a:solidFill>
              </a:rPr>
              <a:t>läkare</a:t>
            </a:r>
            <a:endParaRPr lang="sv-SE" dirty="0" smtClean="0">
              <a:solidFill>
                <a:schemeClr val="tx2"/>
              </a:solidFill>
            </a:endParaRP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Samverkan mellan olika vårdgivare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Hittills finns det ingen etablerad organisation för sådan vård 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64A10-59AE-4BDF-BB41-DF1005B93E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4"/>
          <p:cNvSpPr>
            <a:spLocks noGrp="1"/>
          </p:cNvSpPr>
          <p:nvPr>
            <p:ph type="title"/>
          </p:nvPr>
        </p:nvSpPr>
        <p:spPr>
          <a:xfrm>
            <a:off x="179388" y="620713"/>
            <a:ext cx="8229600" cy="777875"/>
          </a:xfrm>
        </p:spPr>
        <p:txBody>
          <a:bodyPr/>
          <a:lstStyle/>
          <a:p>
            <a:pPr eaLnBrk="1" hangingPunct="1"/>
            <a:r>
              <a:rPr lang="sv-SE" b="1" smtClean="0">
                <a:solidFill>
                  <a:schemeClr val="tx2"/>
                </a:solidFill>
              </a:rPr>
              <a:t>Syfte med detta projekt </a:t>
            </a:r>
            <a:r>
              <a:rPr lang="sv-SE" b="1" smtClean="0"/>
              <a:t/>
            </a:r>
            <a:br>
              <a:rPr lang="sv-SE" b="1" smtClean="0"/>
            </a:br>
            <a:endParaRPr lang="en-US" b="1" smtClean="0"/>
          </a:p>
        </p:txBody>
      </p:sp>
      <p:sp>
        <p:nvSpPr>
          <p:cNvPr id="8195" name="Platshållare för innehåll 2"/>
          <p:cNvSpPr>
            <a:spLocks noGrp="1"/>
          </p:cNvSpPr>
          <p:nvPr>
            <p:ph sz="half" idx="1"/>
          </p:nvPr>
        </p:nvSpPr>
        <p:spPr>
          <a:xfrm>
            <a:off x="323850" y="1052513"/>
            <a:ext cx="7848600" cy="4957762"/>
          </a:xfrm>
        </p:spPr>
        <p:txBody>
          <a:bodyPr/>
          <a:lstStyle/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sv-SE" dirty="0" smtClean="0">
                <a:solidFill>
                  <a:schemeClr val="tx2"/>
                </a:solidFill>
              </a:rPr>
              <a:t>Ta fram en ny vårdmodell som bidrar till ett bättre resursutnyttjande, säkrare och tryggare vård och snabbare återgång till normalt liv för patienten, än med tidigare vårdmodeller</a:t>
            </a:r>
            <a:endParaRPr lang="en-US" dirty="0" smtClean="0">
              <a:solidFill>
                <a:schemeClr val="tx2"/>
              </a:solidFill>
            </a:endParaRPr>
          </a:p>
        </p:txBody>
      </p:sp>
      <p:pic>
        <p:nvPicPr>
          <p:cNvPr id="4" name="Bildobjekt 3" descr="_B6D5878_lit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2852936"/>
            <a:ext cx="5580688" cy="3718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E7617-7D52-4981-9F64-28696E5CFC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</TotalTime>
  <Words>493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Office-tema</vt:lpstr>
      <vt:lpstr>Vård på rätt vårdnivå  – ett projekt i  integrerad vårdutveckling inom ambulanssjukvård</vt:lpstr>
      <vt:lpstr>Vård på plats patienter  Västra Götalandsregionen</vt:lpstr>
      <vt:lpstr>Exkluderade</vt:lpstr>
      <vt:lpstr>Rangordnat vårdbehovet</vt:lpstr>
      <vt:lpstr>SÄS</vt:lpstr>
      <vt:lpstr>Framtidens vård kräver insatser i nutid</vt:lpstr>
      <vt:lpstr>Det finns många möjligheter</vt:lpstr>
      <vt:lpstr>Använda vårdresurserna optimalt</vt:lpstr>
      <vt:lpstr>Syfte med detta projekt  </vt:lpstr>
      <vt:lpstr>Vad skall projektet undersöka?</vt:lpstr>
      <vt:lpstr>Vad skall projektet undersöka?</vt:lpstr>
      <vt:lpstr>Vad skall projektet undersöka?</vt:lpstr>
      <vt:lpstr>Övergripande frågeställningar</vt:lpstr>
      <vt:lpstr>Hur nås kunskapen?</vt:lpstr>
      <vt:lpstr>Slide 15</vt:lpstr>
      <vt:lpstr>Slide 16</vt:lpstr>
      <vt:lpstr>Slide 17</vt:lpstr>
      <vt:lpstr>En doktorand - tidsplan</vt:lpstr>
      <vt:lpstr>Kvar att projektera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BOS</dc:creator>
  <cp:lastModifiedBy>bsu</cp:lastModifiedBy>
  <cp:revision>175</cp:revision>
  <dcterms:created xsi:type="dcterms:W3CDTF">2010-11-30T12:45:42Z</dcterms:created>
  <dcterms:modified xsi:type="dcterms:W3CDTF">2011-05-12T04:37:07Z</dcterms:modified>
</cp:coreProperties>
</file>