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4"/>
  </p:sldMasterIdLst>
  <p:notesMasterIdLst>
    <p:notesMasterId r:id="rId16"/>
  </p:notesMasterIdLst>
  <p:sldIdLst>
    <p:sldId id="260" r:id="rId5"/>
    <p:sldId id="266" r:id="rId6"/>
    <p:sldId id="267" r:id="rId7"/>
    <p:sldId id="265" r:id="rId8"/>
    <p:sldId id="261" r:id="rId9"/>
    <p:sldId id="262" r:id="rId10"/>
    <p:sldId id="268" r:id="rId11"/>
    <p:sldId id="270" r:id="rId12"/>
    <p:sldId id="269" r:id="rId13"/>
    <p:sldId id="272" r:id="rId14"/>
    <p:sldId id="273" r:id="rId15"/>
  </p:sldIdLst>
  <p:sldSz cx="9144000" cy="6858000" type="screen4x3"/>
  <p:notesSz cx="6794500" cy="9931400"/>
  <p:defaultTextStyle>
    <a:defPPr>
      <a:defRPr lang="sv-SE"/>
    </a:defPPr>
    <a:lvl1pPr algn="l"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1138"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282" y="-84"/>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024" cy="497126"/>
          </a:xfrm>
          <a:prstGeom prst="rect">
            <a:avLst/>
          </a:prstGeom>
        </p:spPr>
        <p:txBody>
          <a:bodyPr vert="horz" lIns="91440" tIns="45720" rIns="91440" bIns="45720" rtlCol="0"/>
          <a:lstStyle>
            <a:lvl1pPr algn="l">
              <a:defRPr sz="1200"/>
            </a:lvl1pPr>
          </a:lstStyle>
          <a:p>
            <a:pPr>
              <a:defRPr/>
            </a:pPr>
            <a:endParaRPr lang="sv-SE"/>
          </a:p>
        </p:txBody>
      </p:sp>
      <p:sp>
        <p:nvSpPr>
          <p:cNvPr id="3" name="Platshållare för datum 2"/>
          <p:cNvSpPr>
            <a:spLocks noGrp="1"/>
          </p:cNvSpPr>
          <p:nvPr>
            <p:ph type="dt" idx="1"/>
          </p:nvPr>
        </p:nvSpPr>
        <p:spPr>
          <a:xfrm>
            <a:off x="3847890" y="0"/>
            <a:ext cx="2945024" cy="497126"/>
          </a:xfrm>
          <a:prstGeom prst="rect">
            <a:avLst/>
          </a:prstGeom>
        </p:spPr>
        <p:txBody>
          <a:bodyPr vert="horz" lIns="91440" tIns="45720" rIns="91440" bIns="45720" rtlCol="0"/>
          <a:lstStyle>
            <a:lvl1pPr algn="r">
              <a:defRPr sz="1200"/>
            </a:lvl1pPr>
          </a:lstStyle>
          <a:p>
            <a:pPr>
              <a:defRPr/>
            </a:pPr>
            <a:fld id="{C78D1D07-53E0-40F3-B029-3E0AE54C324A}" type="datetimeFigureOut">
              <a:rPr lang="sv-SE"/>
              <a:pPr>
                <a:defRPr/>
              </a:pPr>
              <a:t>2018-02-21</a:t>
            </a:fld>
            <a:endParaRPr lang="sv-SE"/>
          </a:p>
        </p:txBody>
      </p:sp>
      <p:sp>
        <p:nvSpPr>
          <p:cNvPr id="4" name="Platshållare för bildobjekt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79133" y="4717137"/>
            <a:ext cx="5436235" cy="4469368"/>
          </a:xfrm>
          <a:prstGeom prst="rect">
            <a:avLst/>
          </a:prstGeom>
        </p:spPr>
        <p:txBody>
          <a:bodyPr vert="horz" lIns="91440" tIns="45720" rIns="91440" bIns="4572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6" name="Platshållare för sidfot 5"/>
          <p:cNvSpPr>
            <a:spLocks noGrp="1"/>
          </p:cNvSpPr>
          <p:nvPr>
            <p:ph type="ftr" sz="quarter" idx="4"/>
          </p:nvPr>
        </p:nvSpPr>
        <p:spPr>
          <a:xfrm>
            <a:off x="0" y="9432687"/>
            <a:ext cx="2945024" cy="497125"/>
          </a:xfrm>
          <a:prstGeom prst="rect">
            <a:avLst/>
          </a:prstGeom>
        </p:spPr>
        <p:txBody>
          <a:bodyPr vert="horz" lIns="91440" tIns="45720" rIns="91440" bIns="45720" rtlCol="0" anchor="b"/>
          <a:lstStyle>
            <a:lvl1pPr algn="l">
              <a:defRPr sz="1200"/>
            </a:lvl1pPr>
          </a:lstStyle>
          <a:p>
            <a:pPr>
              <a:defRPr/>
            </a:pPr>
            <a:endParaRPr lang="sv-SE"/>
          </a:p>
        </p:txBody>
      </p:sp>
      <p:sp>
        <p:nvSpPr>
          <p:cNvPr id="7" name="Platshållare för bildnummer 6"/>
          <p:cNvSpPr>
            <a:spLocks noGrp="1"/>
          </p:cNvSpPr>
          <p:nvPr>
            <p:ph type="sldNum" sz="quarter" idx="5"/>
          </p:nvPr>
        </p:nvSpPr>
        <p:spPr>
          <a:xfrm>
            <a:off x="3847890" y="9432687"/>
            <a:ext cx="2945024" cy="497125"/>
          </a:xfrm>
          <a:prstGeom prst="rect">
            <a:avLst/>
          </a:prstGeom>
        </p:spPr>
        <p:txBody>
          <a:bodyPr vert="horz" lIns="91440" tIns="45720" rIns="91440" bIns="45720" rtlCol="0" anchor="b"/>
          <a:lstStyle>
            <a:lvl1pPr algn="r">
              <a:defRPr sz="1200"/>
            </a:lvl1pPr>
          </a:lstStyle>
          <a:p>
            <a:pPr>
              <a:defRPr/>
            </a:pPr>
            <a:fld id="{74045256-51A0-4B92-9415-8AC053AD29C5}" type="slidenum">
              <a:rPr lang="sv-SE"/>
              <a:pPr>
                <a:defRPr/>
              </a:pPr>
              <a:t>‹#›</a:t>
            </a:fld>
            <a:endParaRPr lang="sv-SE"/>
          </a:p>
        </p:txBody>
      </p:sp>
    </p:spTree>
    <p:extLst>
      <p:ext uri="{BB962C8B-B14F-4D97-AF65-F5344CB8AC3E}">
        <p14:creationId xmlns:p14="http://schemas.microsoft.com/office/powerpoint/2010/main" val="1086475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74045256-51A0-4B92-9415-8AC053AD29C5}" type="slidenum">
              <a:rPr lang="sv-SE" smtClean="0"/>
              <a:pPr>
                <a:defRPr/>
              </a:pPr>
              <a:t>6</a:t>
            </a:fld>
            <a:endParaRPr lang="sv-SE"/>
          </a:p>
        </p:txBody>
      </p:sp>
    </p:spTree>
    <p:extLst>
      <p:ext uri="{BB962C8B-B14F-4D97-AF65-F5344CB8AC3E}">
        <p14:creationId xmlns:p14="http://schemas.microsoft.com/office/powerpoint/2010/main" val="2037223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74045256-51A0-4B92-9415-8AC053AD29C5}" type="slidenum">
              <a:rPr lang="sv-SE" smtClean="0"/>
              <a:pPr>
                <a:defRPr/>
              </a:pPr>
              <a:t>8</a:t>
            </a:fld>
            <a:endParaRPr lang="sv-SE"/>
          </a:p>
        </p:txBody>
      </p:sp>
    </p:spTree>
    <p:extLst>
      <p:ext uri="{BB962C8B-B14F-4D97-AF65-F5344CB8AC3E}">
        <p14:creationId xmlns:p14="http://schemas.microsoft.com/office/powerpoint/2010/main" val="2037223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74045256-51A0-4B92-9415-8AC053AD29C5}" type="slidenum">
              <a:rPr lang="sv-SE" smtClean="0"/>
              <a:pPr>
                <a:defRPr/>
              </a:pPr>
              <a:t>10</a:t>
            </a:fld>
            <a:endParaRPr lang="sv-SE"/>
          </a:p>
        </p:txBody>
      </p:sp>
    </p:spTree>
    <p:extLst>
      <p:ext uri="{BB962C8B-B14F-4D97-AF65-F5344CB8AC3E}">
        <p14:creationId xmlns:p14="http://schemas.microsoft.com/office/powerpoint/2010/main" val="2037223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sv-SE"/>
              <a:t>Klicka här för att ändra format</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sv-SE"/>
              <a:t>Klicka här för att ändra format</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sv-SE"/>
              <a:t>Klicka här för att ändra format</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63A9A7CB-BEE6-4F99-898E-913F06E8E125}" type="datetime1">
              <a:rPr lang="en-US" smtClean="0"/>
              <a:pPr/>
              <a:t>2/21/2018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sv-SE"/>
              <a:t>Klicka här för att ändra format</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BEE1B38-C5EB-4D66-9137-0AFE9CDEDE8F}" type="datetime1">
              <a:rPr lang="en-US" smtClean="0"/>
              <a:pPr/>
              <a:t>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sv-SE"/>
              <a:t>Klicka här för att ändra format</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8" name="Date Placeholder 7"/>
          <p:cNvSpPr>
            <a:spLocks noGrp="1"/>
          </p:cNvSpPr>
          <p:nvPr>
            <p:ph type="dt" sz="half" idx="10"/>
          </p:nvPr>
        </p:nvSpPr>
        <p:spPr/>
        <p:txBody>
          <a:bodyPr/>
          <a:lstStyle/>
          <a:p>
            <a:fld id="{327B613C-1AD7-49D3-885D-F654C5CDBAA6}" type="datetime1">
              <a:rPr lang="en-US" smtClean="0"/>
              <a:pPr/>
              <a:t>2/21/2018</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sv-SE"/>
              <a:t>Klicka här för att ändra format</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2/21/2018</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sldNum="0"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ubrik 4"/>
          <p:cNvSpPr>
            <a:spLocks noGrp="1"/>
          </p:cNvSpPr>
          <p:nvPr>
            <p:ph type="ctrTitle"/>
          </p:nvPr>
        </p:nvSpPr>
        <p:spPr/>
        <p:txBody>
          <a:bodyPr/>
          <a:lstStyle/>
          <a:p>
            <a:r>
              <a:rPr lang="sv-SE" altLang="sv-SE" dirty="0"/>
              <a:t> </a:t>
            </a:r>
          </a:p>
        </p:txBody>
      </p:sp>
      <p:sp>
        <p:nvSpPr>
          <p:cNvPr id="2051" name="Underrubrik 5"/>
          <p:cNvSpPr>
            <a:spLocks noGrp="1"/>
          </p:cNvSpPr>
          <p:nvPr>
            <p:ph type="subTitle" idx="1"/>
          </p:nvPr>
        </p:nvSpPr>
        <p:spPr/>
        <p:txBody>
          <a:bodyPr/>
          <a:lstStyle/>
          <a:p>
            <a:r>
              <a:rPr lang="sv-SE" altLang="sv-SE" dirty="0"/>
              <a:t>6 februari 2018</a:t>
            </a:r>
          </a:p>
        </p:txBody>
      </p:sp>
      <p:pic>
        <p:nvPicPr>
          <p:cNvPr id="4" name="Bildobjekt 3" descr="C:\Users\ha1734\Desktop\FLISA LOGGAN WEBB.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5936" y="2492896"/>
            <a:ext cx="1633220" cy="46101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a:t>
            </a:r>
          </a:p>
        </p:txBody>
      </p:sp>
      <p:sp>
        <p:nvSpPr>
          <p:cNvPr id="3" name="Platshållare för innehåll 2"/>
          <p:cNvSpPr>
            <a:spLocks noGrp="1"/>
          </p:cNvSpPr>
          <p:nvPr>
            <p:ph idx="1"/>
          </p:nvPr>
        </p:nvSpPr>
        <p:spPr/>
        <p:txBody>
          <a:bodyPr>
            <a:normAutofit fontScale="92500" lnSpcReduction="10000"/>
          </a:bodyPr>
          <a:lstStyle/>
          <a:p>
            <a:pPr marL="114300" indent="0">
              <a:buNone/>
            </a:pPr>
            <a:endParaRPr lang="sv-SE" b="1" dirty="0"/>
          </a:p>
          <a:p>
            <a:pPr marL="114300" indent="0">
              <a:buNone/>
            </a:pPr>
            <a:r>
              <a:rPr lang="sv-SE" b="1" dirty="0"/>
              <a:t>1. Kvalitetsregister -  för att möjliggöra effektiv kunskapsstyrning</a:t>
            </a:r>
          </a:p>
          <a:p>
            <a:r>
              <a:rPr lang="sv-SE" dirty="0"/>
              <a:t> Med kvalitet avses i första hand aspekter som berör tillgänglighet, bemötande, dokumentation, symptomlindring, tid till diagnos och tid till kausal behandling samt styrning till för varje patient adekvat vårdnivå.</a:t>
            </a:r>
          </a:p>
          <a:p>
            <a:r>
              <a:rPr lang="sv-SE" dirty="0"/>
              <a:t>Ett kvalitetsförbättringsregister av detta slag är även ett användbart verktyg för att kunna utvärdera olika beslutsstöd inom alarmeringssjukvård liksom det medger en effektiv möjlighet för den enskilde medarbetaren att kunna följa upp sina uppdrag.</a:t>
            </a:r>
          </a:p>
          <a:p>
            <a:pPr marL="114300" indent="0">
              <a:buNone/>
            </a:pPr>
            <a:endParaRPr lang="sv-SE" dirty="0"/>
          </a:p>
          <a:p>
            <a:r>
              <a:rPr lang="sv-SE" b="1" dirty="0"/>
              <a:t>2. Samverkan akutsjukvården vs primärkommunala verksamheter</a:t>
            </a:r>
          </a:p>
          <a:p>
            <a:r>
              <a:rPr lang="sv-SE" b="1" dirty="0">
                <a:solidFill>
                  <a:srgbClr val="FF0000"/>
                </a:solidFill>
              </a:rPr>
              <a:t>3. Patientstyrning</a:t>
            </a:r>
          </a:p>
          <a:p>
            <a:pPr marL="114300" indent="0">
              <a:buNone/>
            </a:pPr>
            <a:endParaRPr lang="sv-SE" b="1" dirty="0">
              <a:solidFill>
                <a:srgbClr val="FF0000"/>
              </a:solidFill>
            </a:endParaRPr>
          </a:p>
          <a:p>
            <a:r>
              <a:rPr lang="sv-SE" b="1" dirty="0">
                <a:solidFill>
                  <a:srgbClr val="FF0000"/>
                </a:solidFill>
              </a:rPr>
              <a:t>4. Framtida kompetensförsörjning</a:t>
            </a:r>
          </a:p>
          <a:p>
            <a:endParaRPr lang="sv-SE" dirty="0"/>
          </a:p>
        </p:txBody>
      </p:sp>
      <p:sp>
        <p:nvSpPr>
          <p:cNvPr id="4" name="Platshållare för sidfot 3"/>
          <p:cNvSpPr>
            <a:spLocks noGrp="1"/>
          </p:cNvSpPr>
          <p:nvPr>
            <p:ph type="ftr" sz="quarter" idx="11"/>
          </p:nvPr>
        </p:nvSpPr>
        <p:spPr/>
        <p:txBody>
          <a:bodyPr/>
          <a:lstStyle/>
          <a:p>
            <a:endParaRPr lang="en-US"/>
          </a:p>
        </p:txBody>
      </p:sp>
      <p:pic>
        <p:nvPicPr>
          <p:cNvPr id="6" name="Bildobjekt 5" descr="C:\Users\ha1734\Desktop\FLISA LOGGAN WEBB.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3848" y="692696"/>
            <a:ext cx="1633220" cy="461010"/>
          </a:xfrm>
          <a:prstGeom prst="rect">
            <a:avLst/>
          </a:prstGeom>
          <a:noFill/>
          <a:ln>
            <a:noFill/>
          </a:ln>
        </p:spPr>
      </p:pic>
    </p:spTree>
    <p:extLst>
      <p:ext uri="{BB962C8B-B14F-4D97-AF65-F5344CB8AC3E}">
        <p14:creationId xmlns:p14="http://schemas.microsoft.com/office/powerpoint/2010/main" val="109503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a:t>
            </a:r>
          </a:p>
        </p:txBody>
      </p:sp>
      <p:sp>
        <p:nvSpPr>
          <p:cNvPr id="3" name="Platshållare för innehåll 2"/>
          <p:cNvSpPr>
            <a:spLocks noGrp="1"/>
          </p:cNvSpPr>
          <p:nvPr>
            <p:ph idx="1"/>
          </p:nvPr>
        </p:nvSpPr>
        <p:spPr/>
        <p:txBody>
          <a:bodyPr/>
          <a:lstStyle/>
          <a:p>
            <a:endParaRPr lang="sv-SE" dirty="0"/>
          </a:p>
          <a:p>
            <a:pPr marL="114300" indent="0">
              <a:buNone/>
            </a:pPr>
            <a:endParaRPr lang="sv-SE" dirty="0"/>
          </a:p>
          <a:p>
            <a:pPr marL="114300" indent="0">
              <a:buNone/>
            </a:pPr>
            <a:endParaRPr lang="sv-SE" dirty="0"/>
          </a:p>
          <a:p>
            <a:endParaRPr lang="sv-SE" dirty="0"/>
          </a:p>
          <a:p>
            <a:pPr marL="114300" indent="0" algn="ctr">
              <a:buNone/>
            </a:pPr>
            <a:r>
              <a:rPr lang="sv-SE" sz="8000" dirty="0"/>
              <a:t>?</a:t>
            </a:r>
          </a:p>
        </p:txBody>
      </p:sp>
      <p:sp>
        <p:nvSpPr>
          <p:cNvPr id="4" name="Platshållare för sidfot 3"/>
          <p:cNvSpPr>
            <a:spLocks noGrp="1"/>
          </p:cNvSpPr>
          <p:nvPr>
            <p:ph type="ftr" sz="quarter" idx="11"/>
          </p:nvPr>
        </p:nvSpPr>
        <p:spPr/>
        <p:txBody>
          <a:bodyPr/>
          <a:lstStyle/>
          <a:p>
            <a:endParaRPr lang="en-US"/>
          </a:p>
        </p:txBody>
      </p:sp>
      <p:pic>
        <p:nvPicPr>
          <p:cNvPr id="7" name="Bildobjekt 6" descr="C:\Users\ha1734\Desktop\FLISA LOGGAN WEBB.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6432" y="692696"/>
            <a:ext cx="1633220" cy="461010"/>
          </a:xfrm>
          <a:prstGeom prst="rect">
            <a:avLst/>
          </a:prstGeom>
          <a:noFill/>
          <a:ln>
            <a:noFill/>
          </a:ln>
        </p:spPr>
      </p:pic>
    </p:spTree>
    <p:extLst>
      <p:ext uri="{BB962C8B-B14F-4D97-AF65-F5344CB8AC3E}">
        <p14:creationId xmlns:p14="http://schemas.microsoft.com/office/powerpoint/2010/main" val="2514667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Dag 1</a:t>
            </a:r>
          </a:p>
        </p:txBody>
      </p:sp>
      <p:sp>
        <p:nvSpPr>
          <p:cNvPr id="3" name="Platshållare för innehåll 2"/>
          <p:cNvSpPr>
            <a:spLocks noGrp="1"/>
          </p:cNvSpPr>
          <p:nvPr>
            <p:ph idx="1"/>
          </p:nvPr>
        </p:nvSpPr>
        <p:spPr/>
        <p:txBody>
          <a:bodyPr>
            <a:normAutofit fontScale="77500" lnSpcReduction="20000"/>
          </a:bodyPr>
          <a:lstStyle/>
          <a:p>
            <a:r>
              <a:rPr lang="sv-SE" b="1" dirty="0"/>
              <a:t>Dag 1</a:t>
            </a:r>
            <a:endParaRPr lang="sv-SE" dirty="0"/>
          </a:p>
          <a:p>
            <a:r>
              <a:rPr lang="sv-SE" dirty="0"/>
              <a:t>1200  Lunch</a:t>
            </a:r>
          </a:p>
          <a:p>
            <a:r>
              <a:rPr lang="sv-SE" dirty="0"/>
              <a:t>13.00-15.15 ”</a:t>
            </a:r>
            <a:r>
              <a:rPr lang="sv-SE" b="1" dirty="0"/>
              <a:t>Hur arbetar vi mot ambulanssjukvården som del i framtidens sjukvård</a:t>
            </a:r>
            <a:r>
              <a:rPr lang="sv-SE" dirty="0"/>
              <a:t>” </a:t>
            </a:r>
            <a:br>
              <a:rPr lang="sv-SE" dirty="0"/>
            </a:br>
            <a:r>
              <a:rPr lang="sv-SE" dirty="0"/>
              <a:t>Paneldiskussion med Anna Nergårdh (Regeringens utredare för samordnad utveckling för god och nära vård), Anders Henriksson (ordförande Hälso- och sjukvårdsdelegationen SKL), Jonas Löf och Håkan Klementsson (ordförande Flisa). Moderator: Per Örninge </a:t>
            </a:r>
          </a:p>
          <a:p>
            <a:r>
              <a:rPr lang="sv-SE" dirty="0"/>
              <a:t>15.15-15.45 Kaffe/te mingel</a:t>
            </a:r>
          </a:p>
          <a:p>
            <a:r>
              <a:rPr lang="sv-SE" dirty="0"/>
              <a:t>15.45-16.15”</a:t>
            </a:r>
            <a:r>
              <a:rPr lang="sv-SE" b="1" dirty="0"/>
              <a:t>Om pågående arbetet kring hot och våld mot blåljuspersonal</a:t>
            </a:r>
            <a:r>
              <a:rPr lang="sv-SE" dirty="0"/>
              <a:t>” Anders Perklev (Riksåklagare)</a:t>
            </a:r>
          </a:p>
          <a:p>
            <a:r>
              <a:rPr lang="sv-SE" dirty="0"/>
              <a:t>16.15-16.45 ”</a:t>
            </a:r>
            <a:r>
              <a:rPr lang="sv-SE" b="1" dirty="0"/>
              <a:t>Några tankar kring läkarens roll i den </a:t>
            </a:r>
            <a:r>
              <a:rPr lang="sv-SE" b="1" dirty="0" err="1"/>
              <a:t>prehospitala</a:t>
            </a:r>
            <a:r>
              <a:rPr lang="sv-SE" b="1" dirty="0"/>
              <a:t> akutsjukvården - erfarenheter och tankar från Stockholm</a:t>
            </a:r>
            <a:r>
              <a:rPr lang="sv-SE" dirty="0"/>
              <a:t>”. Staffan Olheden</a:t>
            </a:r>
          </a:p>
          <a:p>
            <a:r>
              <a:rPr lang="sv-SE" dirty="0"/>
              <a:t>16.45-17.30 ”</a:t>
            </a:r>
            <a:r>
              <a:rPr lang="sv-SE" b="1" dirty="0"/>
              <a:t>Ledarskap i förändring och vikten av en sammanhållen alarmeringstjänst</a:t>
            </a:r>
            <a:r>
              <a:rPr lang="sv-SE" dirty="0"/>
              <a:t>”. Maria </a:t>
            </a:r>
            <a:r>
              <a:rPr lang="sv-SE" dirty="0" err="1"/>
              <a:t>Khorsand</a:t>
            </a:r>
            <a:r>
              <a:rPr lang="sv-SE" dirty="0"/>
              <a:t>.</a:t>
            </a:r>
          </a:p>
          <a:p>
            <a:r>
              <a:rPr lang="sv-SE" dirty="0"/>
              <a:t>18.15 Middag</a:t>
            </a:r>
          </a:p>
          <a:p>
            <a:r>
              <a:rPr lang="sv-SE" dirty="0"/>
              <a:t>19.45- 20.45”</a:t>
            </a:r>
            <a:r>
              <a:rPr lang="sv-SE" b="1" dirty="0"/>
              <a:t>Vägen till samvetsfrihet inom offentlig verksamhet</a:t>
            </a:r>
            <a:r>
              <a:rPr lang="sv-SE" dirty="0"/>
              <a:t>” Susanne Wigorts Yngvesson, THS </a:t>
            </a:r>
          </a:p>
          <a:p>
            <a:br>
              <a:rPr lang="sv-SE" b="1" dirty="0"/>
            </a:br>
            <a:endParaRPr lang="sv-SE" dirty="0"/>
          </a:p>
        </p:txBody>
      </p:sp>
      <p:sp>
        <p:nvSpPr>
          <p:cNvPr id="4" name="Platshållare för sidfot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3403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Dag 2 </a:t>
            </a:r>
          </a:p>
        </p:txBody>
      </p:sp>
      <p:sp>
        <p:nvSpPr>
          <p:cNvPr id="3" name="Platshållare för innehåll 2"/>
          <p:cNvSpPr>
            <a:spLocks noGrp="1"/>
          </p:cNvSpPr>
          <p:nvPr>
            <p:ph idx="1"/>
          </p:nvPr>
        </p:nvSpPr>
        <p:spPr/>
        <p:txBody>
          <a:bodyPr>
            <a:normAutofit fontScale="92500" lnSpcReduction="20000"/>
          </a:bodyPr>
          <a:lstStyle/>
          <a:p>
            <a:r>
              <a:rPr lang="sv-SE" b="1" dirty="0"/>
              <a:t>Dag 2</a:t>
            </a:r>
            <a:endParaRPr lang="sv-SE" dirty="0"/>
          </a:p>
          <a:p>
            <a:r>
              <a:rPr lang="sv-SE" dirty="0"/>
              <a:t>08.00-09.00 </a:t>
            </a:r>
            <a:r>
              <a:rPr lang="sv-SE" b="1" dirty="0"/>
              <a:t>Nätverksträff för avdelningscheferna inom svensk ambulanssjukvård</a:t>
            </a:r>
            <a:r>
              <a:rPr lang="sv-SE" dirty="0"/>
              <a:t>. Mats Kraft och Rickard </a:t>
            </a:r>
            <a:r>
              <a:rPr lang="sv-SE" dirty="0" err="1"/>
              <a:t>Joneman</a:t>
            </a:r>
            <a:r>
              <a:rPr lang="sv-SE" dirty="0"/>
              <a:t>, Region Jönköpings län.</a:t>
            </a:r>
          </a:p>
          <a:p>
            <a:r>
              <a:rPr lang="sv-SE" dirty="0"/>
              <a:t>09.00-09.45 ”</a:t>
            </a:r>
            <a:r>
              <a:rPr lang="sv-SE" b="1" dirty="0"/>
              <a:t>Hur kan man använda larmcentralens data i framtidens sjukvård” – några tankar från Sjukvårdens larmcentral”</a:t>
            </a:r>
            <a:r>
              <a:rPr lang="sv-SE" dirty="0"/>
              <a:t> – Hans Blomberg, Douglas </a:t>
            </a:r>
            <a:r>
              <a:rPr lang="sv-SE" dirty="0" err="1"/>
              <a:t>Spangler</a:t>
            </a:r>
            <a:endParaRPr lang="sv-SE" dirty="0"/>
          </a:p>
          <a:p>
            <a:r>
              <a:rPr lang="sv-SE" dirty="0"/>
              <a:t>09.45-10.15 Kaffe/te mingel</a:t>
            </a:r>
          </a:p>
          <a:p>
            <a:r>
              <a:rPr lang="sv-SE" dirty="0"/>
              <a:t>10.15-11.00 </a:t>
            </a:r>
            <a:r>
              <a:rPr lang="sv-SE" b="1" dirty="0"/>
              <a:t>Slas behandlingsriktlinjer – hur arbetar vi med dessa och hur följer vi upp följsamheten mot detsamma</a:t>
            </a:r>
            <a:r>
              <a:rPr lang="sv-SE" dirty="0"/>
              <a:t>? Thomas Blomberg, ordförande Slas inleder.</a:t>
            </a:r>
          </a:p>
          <a:p>
            <a:r>
              <a:rPr lang="sv-SE" dirty="0"/>
              <a:t>11.00-11.15 ”</a:t>
            </a:r>
            <a:r>
              <a:rPr lang="sv-SE" b="1" dirty="0"/>
              <a:t>Aktuellt från arbetsgrupp för ambulansregistret</a:t>
            </a:r>
            <a:r>
              <a:rPr lang="sv-SE" dirty="0"/>
              <a:t>” Glenn Larsson, Björn Evertson</a:t>
            </a:r>
          </a:p>
          <a:p>
            <a:r>
              <a:rPr lang="sv-SE" dirty="0"/>
              <a:t>11.15-11.45 ”</a:t>
            </a:r>
            <a:r>
              <a:rPr lang="sv-SE" b="1" dirty="0"/>
              <a:t>Aktuellt från Nätverket för utbildningsansvariga inom ambulanssjukvården, Nusa</a:t>
            </a:r>
            <a:r>
              <a:rPr lang="sv-SE" dirty="0"/>
              <a:t>” Patrik Abrahamsson, sammankallande Nusa</a:t>
            </a:r>
          </a:p>
          <a:p>
            <a:r>
              <a:rPr lang="sv-SE" dirty="0"/>
              <a:t>11.45-12.00 ”</a:t>
            </a:r>
            <a:r>
              <a:rPr lang="sv-SE" b="1" dirty="0"/>
              <a:t>Info om Flisa i Örebro 2018</a:t>
            </a:r>
            <a:r>
              <a:rPr lang="sv-SE" dirty="0"/>
              <a:t>” Torbjörn Bergvall</a:t>
            </a:r>
          </a:p>
          <a:p>
            <a:endParaRPr lang="sv-SE" dirty="0"/>
          </a:p>
          <a:p>
            <a:endParaRPr lang="sv-SE" dirty="0"/>
          </a:p>
        </p:txBody>
      </p:sp>
      <p:sp>
        <p:nvSpPr>
          <p:cNvPr id="4" name="Platshållare för sidfot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25042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a:t>
            </a:r>
          </a:p>
        </p:txBody>
      </p:sp>
      <p:sp>
        <p:nvSpPr>
          <p:cNvPr id="3" name="Platshållare för innehåll 2"/>
          <p:cNvSpPr>
            <a:spLocks noGrp="1"/>
          </p:cNvSpPr>
          <p:nvPr>
            <p:ph idx="1"/>
          </p:nvPr>
        </p:nvSpPr>
        <p:spPr/>
        <p:txBody>
          <a:bodyPr/>
          <a:lstStyle/>
          <a:p>
            <a:endParaRPr lang="sv-SE" dirty="0"/>
          </a:p>
          <a:p>
            <a:endParaRPr lang="sv-SE" dirty="0"/>
          </a:p>
          <a:p>
            <a:endParaRPr lang="sv-SE" dirty="0"/>
          </a:p>
          <a:p>
            <a:endParaRPr lang="sv-SE" dirty="0"/>
          </a:p>
          <a:p>
            <a:pPr marL="114300" indent="0" algn="ctr">
              <a:buNone/>
            </a:pPr>
            <a:r>
              <a:rPr lang="sv-SE" sz="4000" dirty="0">
                <a:latin typeface="Arial Black" panose="020B0A04020102020204" pitchFamily="34" charset="0"/>
              </a:rPr>
              <a:t>PATIENTSTYRNING</a:t>
            </a:r>
          </a:p>
        </p:txBody>
      </p:sp>
      <p:sp>
        <p:nvSpPr>
          <p:cNvPr id="4" name="Platshållare för sidfot 3"/>
          <p:cNvSpPr>
            <a:spLocks noGrp="1"/>
          </p:cNvSpPr>
          <p:nvPr>
            <p:ph type="ftr" sz="quarter" idx="11"/>
          </p:nvPr>
        </p:nvSpPr>
        <p:spPr/>
        <p:txBody>
          <a:bodyPr/>
          <a:lstStyle/>
          <a:p>
            <a:endParaRPr lang="en-US"/>
          </a:p>
        </p:txBody>
      </p:sp>
      <p:pic>
        <p:nvPicPr>
          <p:cNvPr id="5" name="Bildobjekt 4" descr="C:\Users\ha1734\Desktop\FLISA LOGGAN WEBB.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836712"/>
            <a:ext cx="1633220" cy="461010"/>
          </a:xfrm>
          <a:prstGeom prst="rect">
            <a:avLst/>
          </a:prstGeom>
          <a:noFill/>
          <a:ln>
            <a:noFill/>
          </a:ln>
        </p:spPr>
      </p:pic>
    </p:spTree>
    <p:extLst>
      <p:ext uri="{BB962C8B-B14F-4D97-AF65-F5344CB8AC3E}">
        <p14:creationId xmlns:p14="http://schemas.microsoft.com/office/powerpoint/2010/main" val="2616880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ubrik 1"/>
          <p:cNvSpPr>
            <a:spLocks noGrp="1"/>
          </p:cNvSpPr>
          <p:nvPr>
            <p:ph type="title"/>
          </p:nvPr>
        </p:nvSpPr>
        <p:spPr/>
        <p:txBody>
          <a:bodyPr/>
          <a:lstStyle/>
          <a:p>
            <a:r>
              <a:rPr lang="sv-SE" altLang="sv-SE" dirty="0"/>
              <a:t> </a:t>
            </a: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404664"/>
            <a:ext cx="6984776"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a:t>
            </a:r>
          </a:p>
        </p:txBody>
      </p:sp>
      <p:sp>
        <p:nvSpPr>
          <p:cNvPr id="3" name="Platshållare för innehåll 2"/>
          <p:cNvSpPr>
            <a:spLocks noGrp="1"/>
          </p:cNvSpPr>
          <p:nvPr>
            <p:ph idx="1"/>
          </p:nvPr>
        </p:nvSpPr>
        <p:spPr/>
        <p:txBody>
          <a:bodyPr>
            <a:normAutofit fontScale="92500" lnSpcReduction="10000"/>
          </a:bodyPr>
          <a:lstStyle/>
          <a:p>
            <a:pPr marL="114300" indent="0">
              <a:buNone/>
            </a:pPr>
            <a:endParaRPr lang="sv-SE" b="1" dirty="0">
              <a:solidFill>
                <a:srgbClr val="FF0000"/>
              </a:solidFill>
            </a:endParaRPr>
          </a:p>
          <a:p>
            <a:pPr marL="114300" indent="0">
              <a:buNone/>
            </a:pPr>
            <a:r>
              <a:rPr lang="sv-SE" b="1" dirty="0">
                <a:solidFill>
                  <a:srgbClr val="FF0000"/>
                </a:solidFill>
              </a:rPr>
              <a:t>1. Kvalitetsregister -  för att möjliggöra effektiv kunskapsstyrning</a:t>
            </a:r>
          </a:p>
          <a:p>
            <a:r>
              <a:rPr lang="sv-SE" dirty="0">
                <a:solidFill>
                  <a:srgbClr val="FF0000"/>
                </a:solidFill>
              </a:rPr>
              <a:t> Med kvalitet avses i första hand aspekter som berör tillgänglighet, bemötande, dokumentation, symptomlindring, tid till diagnos och tid till kausal behandling samt styrning till för varje patient adekvat vårdnivå.</a:t>
            </a:r>
          </a:p>
          <a:p>
            <a:r>
              <a:rPr lang="sv-SE" dirty="0">
                <a:solidFill>
                  <a:srgbClr val="FF0000"/>
                </a:solidFill>
              </a:rPr>
              <a:t>Ett kvalitetsförbättringsregister av detta slag är även ett användbart verktyg för att kunna utvärdera olika beslutsstöd inom alarmeringssjukvård liksom det medger en effektiv möjlighet för den enskilde medarbetaren att kunna följa upp sina uppdrag.</a:t>
            </a:r>
          </a:p>
          <a:p>
            <a:pPr marL="114300" indent="0">
              <a:buNone/>
            </a:pPr>
            <a:endParaRPr lang="sv-SE" dirty="0"/>
          </a:p>
          <a:p>
            <a:r>
              <a:rPr lang="sv-SE" b="1" dirty="0"/>
              <a:t>2. Samverkan akutsjukvården vs primärkommunala verksamheter</a:t>
            </a:r>
          </a:p>
          <a:p>
            <a:r>
              <a:rPr lang="sv-SE" b="1" dirty="0"/>
              <a:t>3. Patientstyrning</a:t>
            </a:r>
          </a:p>
          <a:p>
            <a:pPr marL="114300" indent="0">
              <a:buNone/>
            </a:pPr>
            <a:endParaRPr lang="sv-SE" b="1" dirty="0"/>
          </a:p>
          <a:p>
            <a:r>
              <a:rPr lang="sv-SE" b="1" dirty="0"/>
              <a:t>4. Framtida kompetensförsörjning</a:t>
            </a:r>
          </a:p>
          <a:p>
            <a:endParaRPr lang="sv-SE" dirty="0"/>
          </a:p>
        </p:txBody>
      </p:sp>
      <p:sp>
        <p:nvSpPr>
          <p:cNvPr id="4" name="Platshållare för sidfot 3"/>
          <p:cNvSpPr>
            <a:spLocks noGrp="1"/>
          </p:cNvSpPr>
          <p:nvPr>
            <p:ph type="ftr" sz="quarter" idx="11"/>
          </p:nvPr>
        </p:nvSpPr>
        <p:spPr/>
        <p:txBody>
          <a:bodyPr/>
          <a:lstStyle/>
          <a:p>
            <a:endParaRPr lang="en-US"/>
          </a:p>
        </p:txBody>
      </p:sp>
      <p:pic>
        <p:nvPicPr>
          <p:cNvPr id="6" name="Bildobjekt 5" descr="C:\Users\ha1734\Desktop\FLISA LOGGAN WEBB.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3848" y="692696"/>
            <a:ext cx="1633220" cy="461010"/>
          </a:xfrm>
          <a:prstGeom prst="rect">
            <a:avLst/>
          </a:prstGeom>
          <a:noFill/>
          <a:ln>
            <a:noFill/>
          </a:ln>
        </p:spPr>
      </p:pic>
    </p:spTree>
    <p:extLst>
      <p:ext uri="{BB962C8B-B14F-4D97-AF65-F5344CB8AC3E}">
        <p14:creationId xmlns:p14="http://schemas.microsoft.com/office/powerpoint/2010/main" val="420075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a:t>
            </a:r>
          </a:p>
        </p:txBody>
      </p:sp>
      <p:sp>
        <p:nvSpPr>
          <p:cNvPr id="4" name="Platshållare för sidfot 3"/>
          <p:cNvSpPr>
            <a:spLocks noGrp="1"/>
          </p:cNvSpPr>
          <p:nvPr>
            <p:ph type="ftr" sz="quarter" idx="11"/>
          </p:nvPr>
        </p:nvSpPr>
        <p:spPr/>
        <p:txBody>
          <a:bodyPr/>
          <a:lstStyle/>
          <a:p>
            <a:endParaRPr lang="en-US"/>
          </a:p>
        </p:txBody>
      </p:sp>
      <p:pic>
        <p:nvPicPr>
          <p:cNvPr id="5" name="Platshållare för innehåll 4"/>
          <p:cNvPicPr>
            <a:picLocks noGrp="1"/>
          </p:cNvPicPr>
          <p:nvPr>
            <p:ph idx="1"/>
          </p:nvPr>
        </p:nvPicPr>
        <p:blipFill>
          <a:blip r:embed="rId2"/>
          <a:stretch>
            <a:fillRect/>
          </a:stretch>
        </p:blipFill>
        <p:spPr>
          <a:xfrm>
            <a:off x="1403648" y="1412776"/>
            <a:ext cx="5681964" cy="4383404"/>
          </a:xfrm>
          <a:prstGeom prst="rect">
            <a:avLst/>
          </a:prstGeom>
        </p:spPr>
      </p:pic>
    </p:spTree>
    <p:extLst>
      <p:ext uri="{BB962C8B-B14F-4D97-AF65-F5344CB8AC3E}">
        <p14:creationId xmlns:p14="http://schemas.microsoft.com/office/powerpoint/2010/main" val="185601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a:t>
            </a:r>
          </a:p>
        </p:txBody>
      </p:sp>
      <p:sp>
        <p:nvSpPr>
          <p:cNvPr id="3" name="Platshållare för innehåll 2"/>
          <p:cNvSpPr>
            <a:spLocks noGrp="1"/>
          </p:cNvSpPr>
          <p:nvPr>
            <p:ph idx="1"/>
          </p:nvPr>
        </p:nvSpPr>
        <p:spPr/>
        <p:txBody>
          <a:bodyPr>
            <a:normAutofit fontScale="92500" lnSpcReduction="10000"/>
          </a:bodyPr>
          <a:lstStyle/>
          <a:p>
            <a:pPr marL="114300" indent="0">
              <a:buNone/>
            </a:pPr>
            <a:endParaRPr lang="sv-SE" b="1" dirty="0"/>
          </a:p>
          <a:p>
            <a:pPr marL="114300" indent="0">
              <a:buNone/>
            </a:pPr>
            <a:r>
              <a:rPr lang="sv-SE" b="1" dirty="0"/>
              <a:t>1. Kvalitetsregister -  för att möjliggöra effektiv kunskapsstyrning</a:t>
            </a:r>
          </a:p>
          <a:p>
            <a:r>
              <a:rPr lang="sv-SE" dirty="0"/>
              <a:t> Med kvalitet avses i första hand aspekter som berör tillgänglighet, bemötande, dokumentation, symptomlindring, tid till diagnos och tid till kausal behandling samt styrning till för varje patient adekvat vårdnivå.</a:t>
            </a:r>
          </a:p>
          <a:p>
            <a:r>
              <a:rPr lang="sv-SE" dirty="0"/>
              <a:t>Ett kvalitetsförbättringsregister av detta slag är även ett användbart verktyg för att kunna utvärdera olika beslutsstöd inom alarmeringssjukvård liksom det medger en effektiv möjlighet för den enskilde medarbetaren att kunna följa upp sina uppdrag.</a:t>
            </a:r>
          </a:p>
          <a:p>
            <a:pPr marL="114300" indent="0">
              <a:buNone/>
            </a:pPr>
            <a:endParaRPr lang="sv-SE" dirty="0"/>
          </a:p>
          <a:p>
            <a:r>
              <a:rPr lang="sv-SE" b="1" dirty="0">
                <a:solidFill>
                  <a:srgbClr val="FF0000"/>
                </a:solidFill>
              </a:rPr>
              <a:t>2. Samverkan akutsjukvården vs primärkommunala verksamheter</a:t>
            </a:r>
          </a:p>
          <a:p>
            <a:r>
              <a:rPr lang="sv-SE" b="1" dirty="0"/>
              <a:t>3. Patientstyrning</a:t>
            </a:r>
          </a:p>
          <a:p>
            <a:pPr marL="114300" indent="0">
              <a:buNone/>
            </a:pPr>
            <a:endParaRPr lang="sv-SE" b="1" dirty="0"/>
          </a:p>
          <a:p>
            <a:r>
              <a:rPr lang="sv-SE" b="1" dirty="0"/>
              <a:t>4. Framtida kompetensförsörjning</a:t>
            </a:r>
          </a:p>
          <a:p>
            <a:endParaRPr lang="sv-SE" dirty="0"/>
          </a:p>
        </p:txBody>
      </p:sp>
      <p:sp>
        <p:nvSpPr>
          <p:cNvPr id="4" name="Platshållare för sidfot 3"/>
          <p:cNvSpPr>
            <a:spLocks noGrp="1"/>
          </p:cNvSpPr>
          <p:nvPr>
            <p:ph type="ftr" sz="quarter" idx="11"/>
          </p:nvPr>
        </p:nvSpPr>
        <p:spPr/>
        <p:txBody>
          <a:bodyPr/>
          <a:lstStyle/>
          <a:p>
            <a:endParaRPr lang="en-US"/>
          </a:p>
        </p:txBody>
      </p:sp>
      <p:pic>
        <p:nvPicPr>
          <p:cNvPr id="6" name="Bildobjekt 5" descr="C:\Users\ha1734\Desktop\FLISA LOGGAN WEBB.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3848" y="692696"/>
            <a:ext cx="1633220" cy="461010"/>
          </a:xfrm>
          <a:prstGeom prst="rect">
            <a:avLst/>
          </a:prstGeom>
          <a:noFill/>
          <a:ln>
            <a:noFill/>
          </a:ln>
        </p:spPr>
      </p:pic>
    </p:spTree>
    <p:extLst>
      <p:ext uri="{BB962C8B-B14F-4D97-AF65-F5344CB8AC3E}">
        <p14:creationId xmlns:p14="http://schemas.microsoft.com/office/powerpoint/2010/main" val="2823489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620688"/>
            <a:ext cx="7620000" cy="1143000"/>
          </a:xfrm>
        </p:spPr>
        <p:txBody>
          <a:bodyPr/>
          <a:lstStyle/>
          <a:p>
            <a:pPr algn="ctr"/>
            <a:r>
              <a:rPr lang="sv-SE" dirty="0"/>
              <a:t>15 augusti 2018</a:t>
            </a:r>
          </a:p>
        </p:txBody>
      </p:sp>
      <p:sp>
        <p:nvSpPr>
          <p:cNvPr id="3" name="Platshållare för innehåll 2"/>
          <p:cNvSpPr>
            <a:spLocks noGrp="1"/>
          </p:cNvSpPr>
          <p:nvPr>
            <p:ph idx="1"/>
          </p:nvPr>
        </p:nvSpPr>
        <p:spPr/>
        <p:txBody>
          <a:bodyPr/>
          <a:lstStyle/>
          <a:p>
            <a:pPr marL="114300" indent="0">
              <a:buNone/>
            </a:pPr>
            <a:endParaRPr lang="sv-SE" dirty="0"/>
          </a:p>
          <a:p>
            <a:pPr marL="114300" indent="0">
              <a:buNone/>
            </a:pPr>
            <a:endParaRPr lang="sv-SE" dirty="0"/>
          </a:p>
          <a:p>
            <a:pPr marL="114300" indent="0">
              <a:buNone/>
            </a:pPr>
            <a:r>
              <a:rPr lang="sv-SE" b="1" dirty="0"/>
              <a:t>Nationellt samtal omkring den mobila vården: </a:t>
            </a:r>
          </a:p>
          <a:p>
            <a:pPr marL="114300" indent="0" algn="ctr">
              <a:buNone/>
            </a:pPr>
            <a:r>
              <a:rPr lang="sv-SE" b="1" dirty="0"/>
              <a:t>Samverkan ambulanssjukvård, kommunala sjukvården, primärvård, LAH och övrig landstingsanknuten hälsovård </a:t>
            </a:r>
          </a:p>
          <a:p>
            <a:pPr marL="114300" indent="0" algn="ctr">
              <a:buNone/>
            </a:pPr>
            <a:endParaRPr lang="sv-SE" b="1" dirty="0"/>
          </a:p>
          <a:p>
            <a:pPr marL="114300" indent="0" algn="ctr">
              <a:buNone/>
            </a:pPr>
            <a:endParaRPr lang="sv-SE" b="1" dirty="0"/>
          </a:p>
        </p:txBody>
      </p:sp>
      <p:sp>
        <p:nvSpPr>
          <p:cNvPr id="4" name="Platshållare för sidfot 3"/>
          <p:cNvSpPr>
            <a:spLocks noGrp="1"/>
          </p:cNvSpPr>
          <p:nvPr>
            <p:ph type="ftr" sz="quarter" idx="1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307953"/>
            <a:ext cx="18383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4422253"/>
            <a:ext cx="188595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1934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gränsande">
  <a:themeElements>
    <a:clrScheme name="Angränsand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ränsand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9E2A846498C9CF408A01A3088F23E809" ma:contentTypeVersion="0" ma:contentTypeDescription="Skapa ett nytt dokument." ma:contentTypeScope="" ma:versionID="c7afa9de9459ad9ac32c06fca167e0eb">
  <xsd:schema xmlns:xsd="http://www.w3.org/2001/XMLSchema" xmlns:p="http://schemas.microsoft.com/office/2006/metadata/properties" targetNamespace="http://schemas.microsoft.com/office/2006/metadata/properties" ma:root="true" ma:fieldsID="0972d9b87414d3d716947ba00104245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ma:readOnly="true"/>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CCCE3F6-B608-409E-9149-B6F05BE22D33}">
  <ds:schemaRefs>
    <ds:schemaRef ds:uri="http://purl.org/dc/terms/"/>
    <ds:schemaRef ds:uri="http://purl.org/dc/dcmitype/"/>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AEE7ADF-6144-46BF-AEA0-AA63D6C7B86F}">
  <ds:schemaRefs>
    <ds:schemaRef ds:uri="http://schemas.microsoft.com/sharepoint/v3/contenttype/forms"/>
  </ds:schemaRefs>
</ds:datastoreItem>
</file>

<file path=customXml/itemProps3.xml><?xml version="1.0" encoding="utf-8"?>
<ds:datastoreItem xmlns:ds="http://schemas.openxmlformats.org/officeDocument/2006/customXml" ds:itemID="{5EF856CD-80A6-4C85-AED3-4CB4C42F4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Adjacency</Template>
  <TotalTime>0</TotalTime>
  <Words>455</Words>
  <Application>Microsoft Office PowerPoint</Application>
  <PresentationFormat>Bildspel på skärmen (4:3)</PresentationFormat>
  <Paragraphs>74</Paragraphs>
  <Slides>11</Slides>
  <Notes>3</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11</vt:i4>
      </vt:variant>
    </vt:vector>
  </HeadingPairs>
  <TitlesOfParts>
    <vt:vector size="17" baseType="lpstr">
      <vt:lpstr>Arial</vt:lpstr>
      <vt:lpstr>Arial Black</vt:lpstr>
      <vt:lpstr>Calibri</vt:lpstr>
      <vt:lpstr>Cambria</vt:lpstr>
      <vt:lpstr>Times</vt:lpstr>
      <vt:lpstr>Angränsande</vt:lpstr>
      <vt:lpstr> </vt:lpstr>
      <vt:lpstr>Dag 1</vt:lpstr>
      <vt:lpstr>Dag 2 </vt:lpstr>
      <vt:lpstr> </vt:lpstr>
      <vt:lpstr> </vt:lpstr>
      <vt:lpstr> </vt:lpstr>
      <vt:lpstr> </vt:lpstr>
      <vt:lpstr> </vt:lpstr>
      <vt:lpstr>15 augusti 2018</vt:lpstr>
      <vt:lpstr> </vt:lpstr>
      <vt:lpstr> </vt:lpstr>
    </vt:vector>
  </TitlesOfParts>
  <Company>Landstinget Blekinge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Klementsson, Håkan</dc:creator>
  <cp:lastModifiedBy>Anders Sandvik</cp:lastModifiedBy>
  <cp:revision>5</cp:revision>
  <dcterms:created xsi:type="dcterms:W3CDTF">2018-01-09T09:26:51Z</dcterms:created>
  <dcterms:modified xsi:type="dcterms:W3CDTF">2018-02-21T15:36:44Z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Dokument</vt:lpwstr>
  </property>
</Properties>
</file>